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9"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E6E6E6"/>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718"/>
    <p:restoredTop sz="96405"/>
  </p:normalViewPr>
  <p:slideViewPr>
    <p:cSldViewPr snapToGrid="0">
      <p:cViewPr>
        <p:scale>
          <a:sx n="40" d="100"/>
          <a:sy n="40" d="100"/>
        </p:scale>
        <p:origin x="1224" y="14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11/18/25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11/18/25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11/18/25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11/18/25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11/18/25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11/18/25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11/18/25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11/18/25</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6.png"/><Relationship Id="rId12" Type="http://schemas.microsoft.com/office/2007/relationships/hdphoto" Target="../media/hdphoto2.wdp"/><Relationship Id="rId2" Type="http://schemas.openxmlformats.org/officeDocument/2006/relationships/image" Target="../media/image1.png"/><Relationship Id="rId16" Type="http://schemas.microsoft.com/office/2007/relationships/hdphoto" Target="../media/hdphoto3.wdp"/><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5" Type="http://schemas.openxmlformats.org/officeDocument/2006/relationships/image" Target="../media/image12.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B9C8A-EFE6-0C44-A7B1-07AA1BD1C876}"/>
            </a:ext>
          </a:extLst>
        </p:cNvPr>
        <p:cNvGrpSpPr/>
        <p:nvPr/>
      </p:nvGrpSpPr>
      <p:grpSpPr>
        <a:xfrm>
          <a:off x="0" y="0"/>
          <a:ext cx="0" cy="0"/>
          <a:chOff x="0" y="0"/>
          <a:chExt cx="0" cy="0"/>
        </a:xfrm>
      </p:grpSpPr>
      <p:pic>
        <p:nvPicPr>
          <p:cNvPr id="61" name="Picture 60">
            <a:extLst>
              <a:ext uri="{FF2B5EF4-FFF2-40B4-BE49-F238E27FC236}">
                <a16:creationId xmlns:a16="http://schemas.microsoft.com/office/drawing/2014/main" id="{2B57E26E-66C9-A367-0B1D-749C1961AB99}"/>
              </a:ext>
            </a:extLst>
          </p:cNvPr>
          <p:cNvPicPr>
            <a:picLocks noChangeAspect="1"/>
          </p:cNvPicPr>
          <p:nvPr/>
        </p:nvPicPr>
        <p:blipFill>
          <a:blip r:embed="rId2"/>
          <a:stretch>
            <a:fillRect/>
          </a:stretch>
        </p:blipFill>
        <p:spPr>
          <a:xfrm>
            <a:off x="8283101" y="12912448"/>
            <a:ext cx="7588304" cy="12841745"/>
          </a:xfrm>
          <a:prstGeom prst="rect">
            <a:avLst/>
          </a:prstGeom>
        </p:spPr>
      </p:pic>
      <p:sp>
        <p:nvSpPr>
          <p:cNvPr id="4" name="Rectangle 3">
            <a:extLst>
              <a:ext uri="{FF2B5EF4-FFF2-40B4-BE49-F238E27FC236}">
                <a16:creationId xmlns:a16="http://schemas.microsoft.com/office/drawing/2014/main" id="{FE4DE4F5-11BF-0A89-E2AD-D00AF6C0E41F}"/>
              </a:ext>
            </a:extLst>
          </p:cNvPr>
          <p:cNvSpPr/>
          <p:nvPr/>
        </p:nvSpPr>
        <p:spPr>
          <a:xfrm>
            <a:off x="0" y="2103690"/>
            <a:ext cx="21945600" cy="262967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8F074CA-9480-53D4-F6D0-50899E06FBA4}"/>
              </a:ext>
            </a:extLst>
          </p:cNvPr>
          <p:cNvSpPr txBox="1"/>
          <p:nvPr/>
        </p:nvSpPr>
        <p:spPr>
          <a:xfrm>
            <a:off x="1064272" y="2516949"/>
            <a:ext cx="19820624" cy="1261884"/>
          </a:xfrm>
          <a:prstGeom prst="rect">
            <a:avLst/>
          </a:prstGeom>
          <a:noFill/>
        </p:spPr>
        <p:txBody>
          <a:bodyPr wrap="square" rtlCol="0">
            <a:spAutoFit/>
          </a:bodyPr>
          <a:lstStyle/>
          <a:p>
            <a:pPr algn="ctr"/>
            <a:r>
              <a:rPr lang="en-US" sz="3800" b="1" dirty="0">
                <a:solidFill>
                  <a:schemeClr val="bg1"/>
                </a:solidFill>
                <a:latin typeface="Arial" panose="020B0604020202020204" pitchFamily="34" charset="0"/>
                <a:cs typeface="Arial" panose="020B0604020202020204" pitchFamily="34" charset="0"/>
              </a:rPr>
              <a:t>Stratigraphic synthesis of the Witch Hazel Hill region of the Jezero crater rim: classification of units and hypotheses for formation</a:t>
            </a:r>
          </a:p>
        </p:txBody>
      </p:sp>
      <p:sp>
        <p:nvSpPr>
          <p:cNvPr id="15" name="TextBox 14">
            <a:extLst>
              <a:ext uri="{FF2B5EF4-FFF2-40B4-BE49-F238E27FC236}">
                <a16:creationId xmlns:a16="http://schemas.microsoft.com/office/drawing/2014/main" id="{5D228050-E1F9-C628-22CC-CB3338B35BC2}"/>
              </a:ext>
            </a:extLst>
          </p:cNvPr>
          <p:cNvSpPr txBox="1"/>
          <p:nvPr/>
        </p:nvSpPr>
        <p:spPr>
          <a:xfrm>
            <a:off x="1532106" y="3627476"/>
            <a:ext cx="19376571" cy="954107"/>
          </a:xfrm>
          <a:prstGeom prst="rect">
            <a:avLst/>
          </a:prstGeom>
          <a:noFill/>
        </p:spPr>
        <p:txBody>
          <a:bodyPr wrap="square" rtlCol="0">
            <a:spAutoFit/>
          </a:bodyPr>
          <a:lstStyle/>
          <a:p>
            <a:pPr algn="ctr"/>
            <a:r>
              <a:rPr lang="en-US" sz="2800" b="1" dirty="0">
                <a:solidFill>
                  <a:schemeClr val="bg1"/>
                </a:solidFill>
                <a:latin typeface="Arial" panose="020B0604020202020204" pitchFamily="34" charset="0"/>
                <a:cs typeface="Arial" panose="020B0604020202020204" pitchFamily="34" charset="0"/>
              </a:rPr>
              <a:t>Author: Samantha Gwizd, JPL postdoctoral fellow (322) </a:t>
            </a:r>
          </a:p>
          <a:p>
            <a:pPr algn="ctr"/>
            <a:r>
              <a:rPr lang="en-US" sz="2800" b="1" dirty="0">
                <a:solidFill>
                  <a:schemeClr val="bg1"/>
                </a:solidFill>
                <a:latin typeface="Arial" panose="020B0604020202020204" pitchFamily="34" charset="0"/>
                <a:cs typeface="Arial" panose="020B0604020202020204" pitchFamily="34" charset="0"/>
              </a:rPr>
              <a:t>Katie Stack Morgan (322), Michael Bramble (322), Mars 2020 Science Team- Geologic Context Working Group</a:t>
            </a:r>
          </a:p>
        </p:txBody>
      </p:sp>
      <p:grpSp>
        <p:nvGrpSpPr>
          <p:cNvPr id="3" name="Group 2">
            <a:extLst>
              <a:ext uri="{FF2B5EF4-FFF2-40B4-BE49-F238E27FC236}">
                <a16:creationId xmlns:a16="http://schemas.microsoft.com/office/drawing/2014/main" id="{72507B43-E31E-9BD2-070D-889FD26C5336}"/>
              </a:ext>
            </a:extLst>
          </p:cNvPr>
          <p:cNvGrpSpPr/>
          <p:nvPr/>
        </p:nvGrpSpPr>
        <p:grpSpPr>
          <a:xfrm>
            <a:off x="0" y="0"/>
            <a:ext cx="21945600" cy="2018594"/>
            <a:chOff x="0" y="0"/>
            <a:chExt cx="21945600" cy="2018594"/>
          </a:xfrm>
        </p:grpSpPr>
        <p:sp>
          <p:nvSpPr>
            <p:cNvPr id="5" name="Rectangle 4">
              <a:extLst>
                <a:ext uri="{FF2B5EF4-FFF2-40B4-BE49-F238E27FC236}">
                  <a16:creationId xmlns:a16="http://schemas.microsoft.com/office/drawing/2014/main" id="{CF7186A9-8C44-DA0F-7D37-936C010813CD}"/>
                </a:ext>
              </a:extLst>
            </p:cNvPr>
            <p:cNvSpPr/>
            <p:nvPr/>
          </p:nvSpPr>
          <p:spPr>
            <a:xfrm>
              <a:off x="0" y="0"/>
              <a:ext cx="21945600" cy="20185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6" name="TextBox 5">
              <a:extLst>
                <a:ext uri="{FF2B5EF4-FFF2-40B4-BE49-F238E27FC236}">
                  <a16:creationId xmlns:a16="http://schemas.microsoft.com/office/drawing/2014/main" id="{197D9CE8-95C7-8474-E078-A12BE7918198}"/>
                </a:ext>
              </a:extLst>
            </p:cNvPr>
            <p:cNvSpPr txBox="1"/>
            <p:nvPr/>
          </p:nvSpPr>
          <p:spPr>
            <a:xfrm>
              <a:off x="1173616" y="836401"/>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pic>
          <p:nvPicPr>
            <p:cNvPr id="11" name="Picture 10">
              <a:extLst>
                <a:ext uri="{FF2B5EF4-FFF2-40B4-BE49-F238E27FC236}">
                  <a16:creationId xmlns:a16="http://schemas.microsoft.com/office/drawing/2014/main" id="{40C8EAC9-132B-3E22-A8D1-6560398B85F0}"/>
                </a:ext>
              </a:extLst>
            </p:cNvPr>
            <p:cNvPicPr>
              <a:picLocks noChangeAspect="1"/>
            </p:cNvPicPr>
            <p:nvPr/>
          </p:nvPicPr>
          <p:blipFill>
            <a:blip r:embed="rId3"/>
            <a:stretch>
              <a:fillRect/>
            </a:stretch>
          </p:blipFill>
          <p:spPr>
            <a:xfrm>
              <a:off x="18999760" y="185325"/>
              <a:ext cx="1697902" cy="1697902"/>
            </a:xfrm>
            <a:prstGeom prst="rect">
              <a:avLst/>
            </a:prstGeom>
          </p:spPr>
        </p:pic>
      </p:grpSp>
      <p:sp>
        <p:nvSpPr>
          <p:cNvPr id="9" name="TextBox 8">
            <a:extLst>
              <a:ext uri="{FF2B5EF4-FFF2-40B4-BE49-F238E27FC236}">
                <a16:creationId xmlns:a16="http://schemas.microsoft.com/office/drawing/2014/main" id="{7F164428-5001-8B63-2742-1370B11B8485}"/>
              </a:ext>
            </a:extLst>
          </p:cNvPr>
          <p:cNvSpPr txBox="1"/>
          <p:nvPr/>
        </p:nvSpPr>
        <p:spPr>
          <a:xfrm>
            <a:off x="728209" y="1974496"/>
            <a:ext cx="20416026" cy="677108"/>
          </a:xfrm>
          <a:prstGeom prst="rect">
            <a:avLst/>
          </a:prstGeom>
          <a:solidFill>
            <a:srgbClr val="92D050"/>
          </a:solidFill>
        </p:spPr>
        <p:txBody>
          <a:bodyPr wrap="square" rtlCol="0">
            <a:spAutoFit/>
          </a:bodyPr>
          <a:lstStyle/>
          <a:p>
            <a:pPr algn="ctr"/>
            <a:r>
              <a:rPr lang="en-US" sz="3800" dirty="0">
                <a:solidFill>
                  <a:schemeClr val="bg1"/>
                </a:solidFill>
                <a:latin typeface="Arial" panose="020B0604020202020204" pitchFamily="34" charset="0"/>
                <a:cs typeface="Arial" panose="020B0604020202020204" pitchFamily="34" charset="0"/>
              </a:rPr>
              <a:t>Postdoc Research</a:t>
            </a:r>
          </a:p>
        </p:txBody>
      </p:sp>
      <p:sp>
        <p:nvSpPr>
          <p:cNvPr id="18" name="TextBox 17">
            <a:extLst>
              <a:ext uri="{FF2B5EF4-FFF2-40B4-BE49-F238E27FC236}">
                <a16:creationId xmlns:a16="http://schemas.microsoft.com/office/drawing/2014/main" id="{F6A44E50-27AA-908F-1830-C299F7130824}"/>
              </a:ext>
            </a:extLst>
          </p:cNvPr>
          <p:cNvSpPr txBox="1"/>
          <p:nvPr/>
        </p:nvSpPr>
        <p:spPr>
          <a:xfrm>
            <a:off x="23142107" y="20957202"/>
            <a:ext cx="16487775" cy="5462906"/>
          </a:xfrm>
          <a:prstGeom prst="rect">
            <a:avLst/>
          </a:prstGeom>
          <a:noFill/>
        </p:spPr>
        <p:txBody>
          <a:bodyPr wrap="square" rtlCol="0">
            <a:spAutoFit/>
          </a:bodyPr>
          <a:lstStyle/>
          <a:p>
            <a:pPr>
              <a:lnSpc>
                <a:spcPct val="200000"/>
              </a:lnSpc>
            </a:pPr>
            <a:endParaRPr lang="en-US" sz="3600" dirty="0">
              <a:latin typeface="Arial" panose="020B0604020202020204" pitchFamily="34" charset="0"/>
              <a:cs typeface="Arial" panose="020B0604020202020204" pitchFamily="34" charset="0"/>
            </a:endParaRPr>
          </a:p>
          <a:p>
            <a:pPr>
              <a:lnSpc>
                <a:spcPct val="200000"/>
              </a:lnSpc>
            </a:pPr>
            <a:r>
              <a:rPr lang="en-US" sz="3600" dirty="0">
                <a:solidFill>
                  <a:srgbClr val="FF0000"/>
                </a:solidFill>
                <a:latin typeface="Times New Roman" panose="02020603050405020304" pitchFamily="18" charset="0"/>
              </a:rPr>
              <a:t>Note to postdoc: Please customize your poster to your liking maintaining the categories and background/font colors found in the title box above. Remember references when appropriate. Please use font size no less than 24. Remember to update your clearance and poster numbers below. Delete this box once you read these instructions. </a:t>
            </a:r>
            <a:endParaRPr lang="en-US" sz="36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CCA7444F-8A53-2305-778A-A1802F8BAAAB}"/>
              </a:ext>
            </a:extLst>
          </p:cNvPr>
          <p:cNvSpPr txBox="1"/>
          <p:nvPr/>
        </p:nvSpPr>
        <p:spPr>
          <a:xfrm>
            <a:off x="295237" y="29399616"/>
            <a:ext cx="4567708" cy="2123658"/>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20" name="TextBox 19">
            <a:extLst>
              <a:ext uri="{FF2B5EF4-FFF2-40B4-BE49-F238E27FC236}">
                <a16:creationId xmlns:a16="http://schemas.microsoft.com/office/drawing/2014/main" id="{C609FA59-7A17-F792-E3E2-326105B68B9D}"/>
              </a:ext>
            </a:extLst>
          </p:cNvPr>
          <p:cNvSpPr txBox="1"/>
          <p:nvPr/>
        </p:nvSpPr>
        <p:spPr>
          <a:xfrm>
            <a:off x="287718" y="31556861"/>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a:t>
            </a:r>
            <a:r>
              <a:rPr lang="en-US" sz="2000" dirty="0">
                <a:highlight>
                  <a:srgbClr val="FFFF00"/>
                </a:highlight>
                <a:latin typeface="Arial" panose="020B0604020202020204" pitchFamily="34" charset="0"/>
                <a:cs typeface="Arial" panose="020B0604020202020204" pitchFamily="34" charset="0"/>
              </a:rPr>
              <a:t>CL#00-0000</a:t>
            </a:r>
          </a:p>
          <a:p>
            <a:pPr>
              <a:spcBef>
                <a:spcPts val="1200"/>
              </a:spcBef>
            </a:pPr>
            <a:r>
              <a:rPr lang="en-US" sz="2000" dirty="0">
                <a:latin typeface="Arial" panose="020B0604020202020204" pitchFamily="34" charset="0"/>
                <a:cs typeface="Arial" panose="020B0604020202020204" pitchFamily="34" charset="0"/>
              </a:rPr>
              <a:t>Poster Number: </a:t>
            </a:r>
            <a:r>
              <a:rPr lang="en-US" sz="2000" dirty="0">
                <a:highlight>
                  <a:srgbClr val="FFFF00"/>
                </a:highlight>
                <a:latin typeface="Arial" panose="020B0604020202020204" pitchFamily="34" charset="0"/>
                <a:cs typeface="Arial" panose="020B0604020202020204" pitchFamily="34" charset="0"/>
              </a:rPr>
              <a:t>Postdoc-X-XXX</a:t>
            </a:r>
          </a:p>
          <a:p>
            <a:pPr>
              <a:spcBef>
                <a:spcPts val="1200"/>
              </a:spcBef>
            </a:pPr>
            <a:r>
              <a:rPr lang="en-US" sz="2000" dirty="0">
                <a:latin typeface="Helvetica" pitchFamily="2" charset="0"/>
                <a:cs typeface="Arial" panose="020B0604020202020204" pitchFamily="34" charset="0"/>
              </a:rPr>
              <a:t>Copyright 2025. All rights reserved.</a:t>
            </a:r>
          </a:p>
        </p:txBody>
      </p:sp>
      <p:sp>
        <p:nvSpPr>
          <p:cNvPr id="22" name="Rectangle 21">
            <a:extLst>
              <a:ext uri="{FF2B5EF4-FFF2-40B4-BE49-F238E27FC236}">
                <a16:creationId xmlns:a16="http://schemas.microsoft.com/office/drawing/2014/main" id="{207EA641-A531-A1CD-F297-33CF492C13D0}"/>
              </a:ext>
            </a:extLst>
          </p:cNvPr>
          <p:cNvSpPr/>
          <p:nvPr/>
        </p:nvSpPr>
        <p:spPr>
          <a:xfrm>
            <a:off x="370702" y="7204950"/>
            <a:ext cx="8056605" cy="1631216"/>
          </a:xfrm>
          <a:prstGeom prst="rect">
            <a:avLst/>
          </a:prstGeom>
        </p:spPr>
        <p:txBody>
          <a:bodyPr wrap="square">
            <a:spAutoFit/>
          </a:bodyPr>
          <a:lstStyle/>
          <a:p>
            <a:pPr algn="ctr"/>
            <a:r>
              <a:rPr lang="en-US" sz="2800" b="1" dirty="0"/>
              <a:t>Objective</a:t>
            </a:r>
            <a:endParaRPr lang="en-US" sz="2800" dirty="0">
              <a:solidFill>
                <a:srgbClr val="FF0000"/>
              </a:solidFill>
            </a:endParaRPr>
          </a:p>
          <a:p>
            <a:pPr algn="just"/>
            <a:r>
              <a:rPr lang="en-US" sz="2400" dirty="0"/>
              <a:t>Evaluate the facies and stratigraphy of the Witch Hazel Hill rocks on the crater rim to determine the depositional history of the succession.</a:t>
            </a:r>
          </a:p>
        </p:txBody>
      </p:sp>
      <p:sp>
        <p:nvSpPr>
          <p:cNvPr id="23" name="Rectangle 22">
            <a:extLst>
              <a:ext uri="{FF2B5EF4-FFF2-40B4-BE49-F238E27FC236}">
                <a16:creationId xmlns:a16="http://schemas.microsoft.com/office/drawing/2014/main" id="{43B6D982-D76B-E4D5-3C0F-02E124C09453}"/>
              </a:ext>
            </a:extLst>
          </p:cNvPr>
          <p:cNvSpPr/>
          <p:nvPr/>
        </p:nvSpPr>
        <p:spPr>
          <a:xfrm>
            <a:off x="378372" y="4725034"/>
            <a:ext cx="21170413" cy="2369880"/>
          </a:xfrm>
          <a:prstGeom prst="rect">
            <a:avLst/>
          </a:prstGeom>
        </p:spPr>
        <p:txBody>
          <a:bodyPr wrap="square">
            <a:spAutoFit/>
          </a:bodyPr>
          <a:lstStyle/>
          <a:p>
            <a:pPr algn="ctr"/>
            <a:r>
              <a:rPr lang="en-US" sz="2800" b="1" dirty="0"/>
              <a:t>Background </a:t>
            </a:r>
            <a:endParaRPr lang="en-US" sz="2800" dirty="0">
              <a:solidFill>
                <a:srgbClr val="FF0000"/>
              </a:solidFill>
            </a:endParaRPr>
          </a:p>
          <a:p>
            <a:pPr algn="just"/>
            <a:r>
              <a:rPr lang="en-US" sz="2400" dirty="0"/>
              <a:t>The Jezero crater rim represents an opportunity to assess the structure, topography, and pre-Jezero (and Isidis) geology of a preserved complex crater rim in situ for only the second time on Mars. The Witch Hazel Hill (WHH) region, located on the western flank of the Jezero crater rim, was investigated with the Mars 2020 </a:t>
            </a:r>
            <a:r>
              <a:rPr lang="en-US" sz="2400" i="1" dirty="0"/>
              <a:t>Perseverance</a:t>
            </a:r>
            <a:r>
              <a:rPr lang="en-US" sz="2400" dirty="0"/>
              <a:t> rover as part of the Crater Rim Campaign [1] from Sol 1359 through ~Sol 1556 (Fig. 1 &amp; 2). The 200 m thick succession of rocks comprising the WHH region represent one of the best-preserved continuous successions along the rover’s crater rim traverse, providing the opportunity to develop a cohesive geologic history of pre-, syn-, and potentially post-Jezero impact processes using the rover payload.     </a:t>
            </a:r>
            <a:endParaRPr lang="en-US" sz="2400" dirty="0">
              <a:solidFill>
                <a:srgbClr val="0070C0"/>
              </a:solidFill>
            </a:endParaRPr>
          </a:p>
        </p:txBody>
      </p:sp>
      <p:sp>
        <p:nvSpPr>
          <p:cNvPr id="24" name="Rectangle 23">
            <a:extLst>
              <a:ext uri="{FF2B5EF4-FFF2-40B4-BE49-F238E27FC236}">
                <a16:creationId xmlns:a16="http://schemas.microsoft.com/office/drawing/2014/main" id="{61F6461E-6DA3-009C-F61D-EEB951A88B03}"/>
              </a:ext>
            </a:extLst>
          </p:cNvPr>
          <p:cNvSpPr/>
          <p:nvPr/>
        </p:nvSpPr>
        <p:spPr>
          <a:xfrm>
            <a:off x="346407" y="9127435"/>
            <a:ext cx="8144934" cy="3477875"/>
          </a:xfrm>
          <a:prstGeom prst="rect">
            <a:avLst/>
          </a:prstGeom>
        </p:spPr>
        <p:txBody>
          <a:bodyPr wrap="square">
            <a:spAutoFit/>
          </a:bodyPr>
          <a:lstStyle/>
          <a:p>
            <a:pPr algn="ctr"/>
            <a:r>
              <a:rPr lang="en-US" sz="2800" b="1" dirty="0"/>
              <a:t>Approach </a:t>
            </a:r>
          </a:p>
          <a:p>
            <a:pPr algn="just"/>
            <a:r>
              <a:rPr lang="en-US" sz="2400" dirty="0"/>
              <a:t>A stratigraphic column of the Witch Hazel Hill succession was created using: </a:t>
            </a:r>
          </a:p>
          <a:p>
            <a:pPr marL="457200" indent="-457200" algn="just">
              <a:buFont typeface="Arial" panose="020B0604020202020204" pitchFamily="34" charset="0"/>
              <a:buChar char="•"/>
            </a:pPr>
            <a:r>
              <a:rPr lang="en-US" sz="2400" dirty="0"/>
              <a:t>Mapping: 1:500 scale using High-Resolution Imaging Science Experiment (HiRISE; [2]) images </a:t>
            </a:r>
          </a:p>
          <a:p>
            <a:pPr marL="457200" indent="-457200" algn="just">
              <a:buFont typeface="Arial" panose="020B0604020202020204" pitchFamily="34" charset="0"/>
              <a:buChar char="•"/>
            </a:pPr>
            <a:r>
              <a:rPr lang="en-US" sz="2400" dirty="0"/>
              <a:t>Rover images: Mastcam-Z [3], Navcam [4], and WATSON and SHERLOC-ACI cameras [5–6]</a:t>
            </a:r>
          </a:p>
          <a:p>
            <a:pPr marL="457200" indent="-457200" algn="just">
              <a:buFont typeface="Arial" panose="020B0604020202020204" pitchFamily="34" charset="0"/>
              <a:buChar char="•"/>
            </a:pPr>
            <a:r>
              <a:rPr lang="en-US" sz="2400" dirty="0"/>
              <a:t>Context from compositional data (e.g., Mastcam-Z multispectral [2]).</a:t>
            </a:r>
          </a:p>
        </p:txBody>
      </p:sp>
      <p:sp>
        <p:nvSpPr>
          <p:cNvPr id="25" name="Rectangle 24">
            <a:extLst>
              <a:ext uri="{FF2B5EF4-FFF2-40B4-BE49-F238E27FC236}">
                <a16:creationId xmlns:a16="http://schemas.microsoft.com/office/drawing/2014/main" id="{EF4DD82B-04BF-24BA-65F4-526F0AE56EEE}"/>
              </a:ext>
            </a:extLst>
          </p:cNvPr>
          <p:cNvSpPr/>
          <p:nvPr/>
        </p:nvSpPr>
        <p:spPr>
          <a:xfrm>
            <a:off x="341840" y="25886074"/>
            <a:ext cx="9354610" cy="3108543"/>
          </a:xfrm>
          <a:prstGeom prst="rect">
            <a:avLst/>
          </a:prstGeom>
        </p:spPr>
        <p:txBody>
          <a:bodyPr wrap="square">
            <a:spAutoFit/>
          </a:bodyPr>
          <a:lstStyle/>
          <a:p>
            <a:pPr algn="just"/>
            <a:r>
              <a:rPr lang="en-US" sz="2800" b="1" dirty="0"/>
              <a:t>Significance of Results/Benefits to NASA/JPL </a:t>
            </a:r>
            <a:endParaRPr lang="en-US" sz="2800" dirty="0">
              <a:solidFill>
                <a:srgbClr val="FF0000"/>
              </a:solidFill>
            </a:endParaRPr>
          </a:p>
          <a:p>
            <a:pPr algn="just"/>
            <a:r>
              <a:rPr lang="en-US" sz="2400" dirty="0"/>
              <a:t>The </a:t>
            </a:r>
            <a:r>
              <a:rPr lang="en-US" sz="2400" i="1" dirty="0"/>
              <a:t>Perseverance </a:t>
            </a:r>
            <a:r>
              <a:rPr lang="en-US" sz="2400" dirty="0"/>
              <a:t>rover investigation of WHH revealed a continuous, well-preserved record of complex impact (and possible pyroclastic) deposits that span pre-Isidis (&gt;3.96 Ga) through Jezero timescales and represent some potential source lithologies for the western fan. Findings contribute to the overall </a:t>
            </a:r>
            <a:r>
              <a:rPr lang="en-US" sz="2400" i="1" dirty="0"/>
              <a:t>Perseverance</a:t>
            </a:r>
            <a:r>
              <a:rPr lang="en-US" sz="2400" dirty="0"/>
              <a:t> rover goal to characterize the geological history of the region, and provide a rare comprehensive view of complex crater rim stratigraphy.</a:t>
            </a:r>
          </a:p>
        </p:txBody>
      </p:sp>
      <p:sp>
        <p:nvSpPr>
          <p:cNvPr id="26" name="Rectangle 25">
            <a:extLst>
              <a:ext uri="{FF2B5EF4-FFF2-40B4-BE49-F238E27FC236}">
                <a16:creationId xmlns:a16="http://schemas.microsoft.com/office/drawing/2014/main" id="{2AF2C1F2-742E-1DD5-7DB4-19B18B0B4E5E}"/>
              </a:ext>
            </a:extLst>
          </p:cNvPr>
          <p:cNvSpPr/>
          <p:nvPr/>
        </p:nvSpPr>
        <p:spPr>
          <a:xfrm>
            <a:off x="4783015" y="28887774"/>
            <a:ext cx="16646771" cy="2123658"/>
          </a:xfrm>
          <a:prstGeom prst="rect">
            <a:avLst/>
          </a:prstGeom>
        </p:spPr>
        <p:txBody>
          <a:bodyPr wrap="square">
            <a:spAutoFit/>
          </a:bodyPr>
          <a:lstStyle/>
          <a:p>
            <a:pPr algn="just"/>
            <a:r>
              <a:rPr lang="en-US" sz="2800" b="1" dirty="0"/>
              <a:t>Future Work </a:t>
            </a:r>
            <a:endParaRPr lang="en-US" sz="2800" dirty="0">
              <a:solidFill>
                <a:srgbClr val="FF0000"/>
              </a:solidFill>
            </a:endParaRPr>
          </a:p>
          <a:p>
            <a:pPr marL="457200" indent="-457200" algn="just">
              <a:buFont typeface="Arial" panose="020B0604020202020204" pitchFamily="34" charset="0"/>
              <a:buChar char="•"/>
            </a:pPr>
            <a:r>
              <a:rPr lang="en-US" sz="2400" dirty="0">
                <a:solidFill>
                  <a:srgbClr val="000000"/>
                </a:solidFill>
                <a:latin typeface="Calibri" panose="020F0502020204030204" pitchFamily="34" charset="0"/>
              </a:rPr>
              <a:t>This work is part of a manuscript in-prep detailing the lowermost BPm by co-author Alexander Jones at Imperial College, London, and will be the focus of a future manuscript synthesizing the WHH succession.</a:t>
            </a:r>
          </a:p>
          <a:p>
            <a:pPr marL="457200" indent="-457200" algn="just">
              <a:buFont typeface="Arial" panose="020B0604020202020204" pitchFamily="34" charset="0"/>
              <a:buChar char="•"/>
            </a:pPr>
            <a:r>
              <a:rPr lang="en-US" sz="2400" dirty="0">
                <a:solidFill>
                  <a:srgbClr val="000000"/>
                </a:solidFill>
                <a:latin typeface="Calibri" panose="020F0502020204030204" pitchFamily="34" charset="0"/>
              </a:rPr>
              <a:t>This work will be presented at the fall 2025 AGU conference.</a:t>
            </a:r>
          </a:p>
          <a:p>
            <a:pPr algn="just"/>
            <a:endParaRPr lang="en-US" sz="3200" dirty="0"/>
          </a:p>
        </p:txBody>
      </p:sp>
      <p:sp>
        <p:nvSpPr>
          <p:cNvPr id="7" name="Rectangle 6">
            <a:extLst>
              <a:ext uri="{FF2B5EF4-FFF2-40B4-BE49-F238E27FC236}">
                <a16:creationId xmlns:a16="http://schemas.microsoft.com/office/drawing/2014/main" id="{368A1DFC-D2EA-20BD-7714-4A9AA7725BAA}"/>
              </a:ext>
            </a:extLst>
          </p:cNvPr>
          <p:cNvSpPr/>
          <p:nvPr/>
        </p:nvSpPr>
        <p:spPr>
          <a:xfrm>
            <a:off x="4460489" y="30443557"/>
            <a:ext cx="17021070" cy="233829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8B8146DE-103E-0A64-F744-FF55F9D08AF0}"/>
              </a:ext>
            </a:extLst>
          </p:cNvPr>
          <p:cNvSpPr txBox="1"/>
          <p:nvPr/>
        </p:nvSpPr>
        <p:spPr>
          <a:xfrm>
            <a:off x="4473625" y="30405090"/>
            <a:ext cx="13509576" cy="2492990"/>
          </a:xfrm>
          <a:prstGeom prst="rect">
            <a:avLst/>
          </a:prstGeom>
          <a:noFill/>
        </p:spPr>
        <p:txBody>
          <a:bodyPr wrap="square" rtlCol="0">
            <a:spAutoFit/>
          </a:bodyPr>
          <a:lstStyle/>
          <a:p>
            <a:pPr>
              <a:spcBef>
                <a:spcPct val="0"/>
              </a:spcBef>
            </a:pPr>
            <a:r>
              <a:rPr lang="en-US" altLang="en-US" sz="2200" b="1" dirty="0">
                <a:latin typeface="Arial" panose="020B0604020202020204" pitchFamily="34" charset="0"/>
              </a:rPr>
              <a:t>Publications and Acknowledgements:</a:t>
            </a:r>
          </a:p>
          <a:p>
            <a:pPr marL="342900" indent="-342900" eaLnBrk="1" fontAlgn="auto" hangingPunct="1">
              <a:spcAft>
                <a:spcPts val="0"/>
              </a:spcAft>
              <a:buFont typeface="Arial" panose="020B0604020202020204" pitchFamily="34" charset="0"/>
              <a:buChar char="•"/>
              <a:defRPr/>
            </a:pPr>
            <a:r>
              <a:rPr lang="en-US" altLang="en-US" sz="2200" dirty="0">
                <a:latin typeface="Arial" panose="020B0604020202020204" pitchFamily="34" charset="0"/>
              </a:rPr>
              <a:t>Mastcam-Z images: JPL/Caltech/MSSS</a:t>
            </a:r>
          </a:p>
          <a:p>
            <a:pPr marL="342900" indent="-342900" eaLnBrk="1" fontAlgn="auto" hangingPunct="1">
              <a:spcAft>
                <a:spcPts val="0"/>
              </a:spcAft>
              <a:buFont typeface="Arial" panose="020B0604020202020204" pitchFamily="34" charset="0"/>
              <a:buChar char="•"/>
              <a:defRPr/>
            </a:pPr>
            <a:r>
              <a:rPr lang="en-US" altLang="en-US" sz="2200" dirty="0">
                <a:latin typeface="Arial" panose="020B0604020202020204" pitchFamily="34" charset="0"/>
              </a:rPr>
              <a:t>Thank you to the Mars 2020 science and engineering teams for their continuous efforts. </a:t>
            </a:r>
            <a:endParaRPr lang="en-US" altLang="en-US" sz="2200" b="1" dirty="0">
              <a:highlight>
                <a:srgbClr val="FFFF00"/>
              </a:highlight>
              <a:latin typeface="Arial" panose="020B0604020202020204" pitchFamily="34" charset="0"/>
            </a:endParaRPr>
          </a:p>
          <a:p>
            <a:pPr marL="342900" indent="-342900" eaLnBrk="1" fontAlgn="auto" hangingPunct="1">
              <a:spcAft>
                <a:spcPts val="0"/>
              </a:spcAft>
              <a:buFont typeface="Arial" panose="020B0604020202020204" pitchFamily="34" charset="0"/>
              <a:buChar char="•"/>
              <a:defRPr/>
            </a:pPr>
            <a:r>
              <a:rPr lang="en-US" altLang="en-US" sz="2200" dirty="0">
                <a:latin typeface="Arial" panose="020B0604020202020204" pitchFamily="34" charset="0"/>
              </a:rPr>
              <a:t>This work was presented at the 3/2025 LPSC meeting (Gwizd et al., 2025), and the 6/2025 Mars 2020 Science Team Meeting in Norway.</a:t>
            </a:r>
          </a:p>
          <a:p>
            <a:pPr marL="342900" indent="-342900">
              <a:buFont typeface="Arial" panose="020B0604020202020204" pitchFamily="34" charset="0"/>
              <a:buChar char="•"/>
              <a:defRPr/>
            </a:pPr>
            <a:r>
              <a:rPr lang="en-US" altLang="en-US" sz="2200" dirty="0">
                <a:latin typeface="Arial" panose="020B0604020202020204" pitchFamily="34" charset="0"/>
              </a:rPr>
              <a:t>In-text citations: [1] Mayhew et al., </a:t>
            </a:r>
            <a:r>
              <a:rPr lang="en-US" altLang="en-US" sz="2200" i="1" dirty="0">
                <a:latin typeface="Arial" panose="020B0604020202020204" pitchFamily="34" charset="0"/>
              </a:rPr>
              <a:t>LPSC 2025</a:t>
            </a:r>
            <a:r>
              <a:rPr lang="en-US" altLang="en-US" sz="2200" dirty="0">
                <a:latin typeface="Arial" panose="020B0604020202020204" pitchFamily="34" charset="0"/>
              </a:rPr>
              <a:t>  [2] McEwen et al., 2007; [3] Bell et al., 2021 [4] Maki et al., 2020 [5] Bhartia et al., 2021 [6] Wogsland et al., 2023 </a:t>
            </a:r>
            <a:endParaRPr lang="en-US" sz="2400" dirty="0"/>
          </a:p>
        </p:txBody>
      </p:sp>
      <p:sp>
        <p:nvSpPr>
          <p:cNvPr id="10" name="TextBox 9">
            <a:extLst>
              <a:ext uri="{FF2B5EF4-FFF2-40B4-BE49-F238E27FC236}">
                <a16:creationId xmlns:a16="http://schemas.microsoft.com/office/drawing/2014/main" id="{C4557AF9-D404-C78A-EB95-25597995A77C}"/>
              </a:ext>
            </a:extLst>
          </p:cNvPr>
          <p:cNvSpPr txBox="1"/>
          <p:nvPr/>
        </p:nvSpPr>
        <p:spPr>
          <a:xfrm>
            <a:off x="18442037" y="30749452"/>
            <a:ext cx="3054613" cy="1938992"/>
          </a:xfrm>
          <a:prstGeom prst="rect">
            <a:avLst/>
          </a:prstGeom>
          <a:noFill/>
        </p:spPr>
        <p:txBody>
          <a:bodyPr wrap="square">
            <a:spAutoFit/>
          </a:bodyPr>
          <a:lstStyle/>
          <a:p>
            <a:pPr algn="r">
              <a:spcBef>
                <a:spcPct val="0"/>
              </a:spcBef>
            </a:pPr>
            <a:r>
              <a:rPr lang="en-US" altLang="en-US" sz="2400" b="1" dirty="0">
                <a:latin typeface="Arial" panose="020B0604020202020204" pitchFamily="34" charset="0"/>
              </a:rPr>
              <a:t>Contact Information: </a:t>
            </a:r>
          </a:p>
          <a:p>
            <a:pPr algn="r">
              <a:spcBef>
                <a:spcPct val="0"/>
              </a:spcBef>
            </a:pPr>
            <a:r>
              <a:rPr lang="en-US" altLang="en-US" sz="2400" b="1" i="1" dirty="0">
                <a:solidFill>
                  <a:schemeClr val="bg2">
                    <a:lumMod val="50000"/>
                  </a:schemeClr>
                </a:solidFill>
                <a:latin typeface="Arial" panose="020B0604020202020204" pitchFamily="34" charset="0"/>
              </a:rPr>
              <a:t>626-630-2362     samantha.j.gwizd@jpl.nasa.gov</a:t>
            </a:r>
            <a:endParaRPr lang="en-US" altLang="en-US" sz="2400" i="1" dirty="0">
              <a:solidFill>
                <a:schemeClr val="bg2">
                  <a:lumMod val="50000"/>
                </a:schemeClr>
              </a:solidFill>
              <a:latin typeface="Arial" panose="020B0604020202020204" pitchFamily="34" charset="0"/>
            </a:endParaRPr>
          </a:p>
        </p:txBody>
      </p:sp>
      <p:pic>
        <p:nvPicPr>
          <p:cNvPr id="13" name="Picture 12">
            <a:extLst>
              <a:ext uri="{FF2B5EF4-FFF2-40B4-BE49-F238E27FC236}">
                <a16:creationId xmlns:a16="http://schemas.microsoft.com/office/drawing/2014/main" id="{EC37D620-AEA1-C5C9-65A3-532A8DD8F60C}"/>
              </a:ext>
            </a:extLst>
          </p:cNvPr>
          <p:cNvPicPr>
            <a:picLocks noChangeAspect="1"/>
          </p:cNvPicPr>
          <p:nvPr/>
        </p:nvPicPr>
        <p:blipFill>
          <a:blip r:embed="rId4"/>
          <a:stretch>
            <a:fillRect/>
          </a:stretch>
        </p:blipFill>
        <p:spPr>
          <a:xfrm>
            <a:off x="8559711" y="7160482"/>
            <a:ext cx="6237588" cy="5120530"/>
          </a:xfrm>
          <a:prstGeom prst="rect">
            <a:avLst/>
          </a:prstGeom>
        </p:spPr>
      </p:pic>
      <p:sp>
        <p:nvSpPr>
          <p:cNvPr id="16" name="Rectangle 15">
            <a:extLst>
              <a:ext uri="{FF2B5EF4-FFF2-40B4-BE49-F238E27FC236}">
                <a16:creationId xmlns:a16="http://schemas.microsoft.com/office/drawing/2014/main" id="{9A8F6834-EEA5-2557-90FF-91A39DDBFE2D}"/>
              </a:ext>
            </a:extLst>
          </p:cNvPr>
          <p:cNvSpPr/>
          <p:nvPr/>
        </p:nvSpPr>
        <p:spPr>
          <a:xfrm>
            <a:off x="8629320" y="12149451"/>
            <a:ext cx="845145" cy="518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43E60DF8-CC23-8825-2B82-F2116DB87795}"/>
              </a:ext>
            </a:extLst>
          </p:cNvPr>
          <p:cNvSpPr txBox="1"/>
          <p:nvPr/>
        </p:nvSpPr>
        <p:spPr>
          <a:xfrm>
            <a:off x="8640375" y="11644667"/>
            <a:ext cx="1113576" cy="461665"/>
          </a:xfrm>
          <a:prstGeom prst="rect">
            <a:avLst/>
          </a:prstGeom>
          <a:noFill/>
        </p:spPr>
        <p:txBody>
          <a:bodyPr wrap="square" rtlCol="0">
            <a:spAutoFit/>
          </a:bodyPr>
          <a:lstStyle/>
          <a:p>
            <a:r>
              <a:rPr lang="en-US" sz="2400" b="1" dirty="0">
                <a:solidFill>
                  <a:schemeClr val="bg1"/>
                </a:solidFill>
              </a:rPr>
              <a:t>2 km</a:t>
            </a:r>
          </a:p>
        </p:txBody>
      </p:sp>
      <p:pic>
        <p:nvPicPr>
          <p:cNvPr id="28" name="Picture 27">
            <a:extLst>
              <a:ext uri="{FF2B5EF4-FFF2-40B4-BE49-F238E27FC236}">
                <a16:creationId xmlns:a16="http://schemas.microsoft.com/office/drawing/2014/main" id="{EAB0E743-07E5-B7F1-120D-624972C56395}"/>
              </a:ext>
            </a:extLst>
          </p:cNvPr>
          <p:cNvPicPr>
            <a:picLocks noChangeAspect="1"/>
          </p:cNvPicPr>
          <p:nvPr/>
        </p:nvPicPr>
        <p:blipFill>
          <a:blip r:embed="rId5"/>
          <a:stretch>
            <a:fillRect/>
          </a:stretch>
        </p:blipFill>
        <p:spPr>
          <a:xfrm>
            <a:off x="24223056" y="7175337"/>
            <a:ext cx="6553542" cy="5102085"/>
          </a:xfrm>
          <a:prstGeom prst="rect">
            <a:avLst/>
          </a:prstGeom>
        </p:spPr>
      </p:pic>
      <p:sp>
        <p:nvSpPr>
          <p:cNvPr id="29" name="TextBox 28">
            <a:extLst>
              <a:ext uri="{FF2B5EF4-FFF2-40B4-BE49-F238E27FC236}">
                <a16:creationId xmlns:a16="http://schemas.microsoft.com/office/drawing/2014/main" id="{1D00DD06-BA5B-3A7F-CBC2-D17025A01906}"/>
              </a:ext>
            </a:extLst>
          </p:cNvPr>
          <p:cNvSpPr txBox="1"/>
          <p:nvPr/>
        </p:nvSpPr>
        <p:spPr>
          <a:xfrm>
            <a:off x="19698054" y="7500030"/>
            <a:ext cx="1758815" cy="369332"/>
          </a:xfrm>
          <a:prstGeom prst="rect">
            <a:avLst/>
          </a:prstGeom>
          <a:noFill/>
        </p:spPr>
        <p:txBody>
          <a:bodyPr wrap="square" rtlCol="0">
            <a:spAutoFit/>
          </a:bodyPr>
          <a:lstStyle/>
          <a:p>
            <a:pPr algn="r"/>
            <a:r>
              <a:rPr lang="en-US" dirty="0">
                <a:solidFill>
                  <a:schemeClr val="bg1"/>
                </a:solidFill>
                <a:effectLst/>
                <a:ea typeface="Helvetica Neue Thin" panose="020B0403020202020204" pitchFamily="34" charset="0"/>
              </a:rPr>
              <a:t>2x exaggeration</a:t>
            </a:r>
            <a:endParaRPr lang="en-US" dirty="0">
              <a:solidFill>
                <a:schemeClr val="bg1"/>
              </a:solidFill>
              <a:ea typeface="Helvetica Neue Thin" panose="020B0403020202020204" pitchFamily="34" charset="0"/>
            </a:endParaRPr>
          </a:p>
        </p:txBody>
      </p:sp>
      <p:cxnSp>
        <p:nvCxnSpPr>
          <p:cNvPr id="30" name="Straight Arrow Connector 29">
            <a:extLst>
              <a:ext uri="{FF2B5EF4-FFF2-40B4-BE49-F238E27FC236}">
                <a16:creationId xmlns:a16="http://schemas.microsoft.com/office/drawing/2014/main" id="{134AB857-179A-C439-0265-53068FC7002B}"/>
              </a:ext>
            </a:extLst>
          </p:cNvPr>
          <p:cNvCxnSpPr>
            <a:cxnSpLocks/>
          </p:cNvCxnSpPr>
          <p:nvPr/>
        </p:nvCxnSpPr>
        <p:spPr>
          <a:xfrm flipH="1">
            <a:off x="15287768" y="7789843"/>
            <a:ext cx="452112" cy="0"/>
          </a:xfrm>
          <a:prstGeom prst="straightConnector1">
            <a:avLst/>
          </a:prstGeom>
          <a:ln w="41275">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07F48054-74A4-19E8-3F3E-A7BFA9C79EB7}"/>
              </a:ext>
            </a:extLst>
          </p:cNvPr>
          <p:cNvSpPr txBox="1"/>
          <p:nvPr/>
        </p:nvSpPr>
        <p:spPr>
          <a:xfrm>
            <a:off x="14962893" y="7591076"/>
            <a:ext cx="452112" cy="400110"/>
          </a:xfrm>
          <a:prstGeom prst="rect">
            <a:avLst/>
          </a:prstGeom>
          <a:noFill/>
        </p:spPr>
        <p:txBody>
          <a:bodyPr wrap="square">
            <a:spAutoFit/>
          </a:bodyPr>
          <a:lstStyle/>
          <a:p>
            <a:r>
              <a:rPr lang="en-US" sz="2000" dirty="0">
                <a:solidFill>
                  <a:schemeClr val="bg1"/>
                </a:solidFill>
                <a:latin typeface="Aptos" panose="020B0004020202020204" pitchFamily="34" charset="0"/>
                <a:cs typeface="Al Bayan Plain" pitchFamily="2" charset="-78"/>
              </a:rPr>
              <a:t>N</a:t>
            </a:r>
          </a:p>
        </p:txBody>
      </p:sp>
      <p:sp>
        <p:nvSpPr>
          <p:cNvPr id="39" name="Rectangle 38">
            <a:extLst>
              <a:ext uri="{FF2B5EF4-FFF2-40B4-BE49-F238E27FC236}">
                <a16:creationId xmlns:a16="http://schemas.microsoft.com/office/drawing/2014/main" id="{83A1EEBD-434E-8871-20C9-896274D87394}"/>
              </a:ext>
            </a:extLst>
          </p:cNvPr>
          <p:cNvSpPr/>
          <p:nvPr/>
        </p:nvSpPr>
        <p:spPr>
          <a:xfrm>
            <a:off x="8464445" y="6775304"/>
            <a:ext cx="5931494" cy="461665"/>
          </a:xfrm>
          <a:prstGeom prst="rect">
            <a:avLst/>
          </a:prstGeom>
        </p:spPr>
        <p:txBody>
          <a:bodyPr wrap="square">
            <a:spAutoFit/>
          </a:bodyPr>
          <a:lstStyle/>
          <a:p>
            <a:r>
              <a:rPr lang="en-US" sz="2400" dirty="0"/>
              <a:t>Fig. 1: Jezero crater western fan and rim </a:t>
            </a:r>
          </a:p>
        </p:txBody>
      </p:sp>
      <p:sp>
        <p:nvSpPr>
          <p:cNvPr id="40" name="Rectangle 39">
            <a:extLst>
              <a:ext uri="{FF2B5EF4-FFF2-40B4-BE49-F238E27FC236}">
                <a16:creationId xmlns:a16="http://schemas.microsoft.com/office/drawing/2014/main" id="{CB4158E7-90CE-A725-A808-52C0D57DC0E2}"/>
              </a:ext>
            </a:extLst>
          </p:cNvPr>
          <p:cNvSpPr/>
          <p:nvPr/>
        </p:nvSpPr>
        <p:spPr>
          <a:xfrm>
            <a:off x="14810337" y="6773063"/>
            <a:ext cx="7135263" cy="461665"/>
          </a:xfrm>
          <a:prstGeom prst="rect">
            <a:avLst/>
          </a:prstGeom>
        </p:spPr>
        <p:txBody>
          <a:bodyPr wrap="square">
            <a:spAutoFit/>
          </a:bodyPr>
          <a:lstStyle/>
          <a:p>
            <a:r>
              <a:rPr lang="en-US" sz="2400" dirty="0"/>
              <a:t>Fig. 2: Zoomed-in view of WHH succession </a:t>
            </a:r>
          </a:p>
        </p:txBody>
      </p:sp>
      <p:sp>
        <p:nvSpPr>
          <p:cNvPr id="42" name="5-Point Star 41">
            <a:extLst>
              <a:ext uri="{FF2B5EF4-FFF2-40B4-BE49-F238E27FC236}">
                <a16:creationId xmlns:a16="http://schemas.microsoft.com/office/drawing/2014/main" id="{5BD3023B-1775-2907-780B-B308C624B108}"/>
              </a:ext>
            </a:extLst>
          </p:cNvPr>
          <p:cNvSpPr/>
          <p:nvPr/>
        </p:nvSpPr>
        <p:spPr>
          <a:xfrm>
            <a:off x="9132625" y="9896559"/>
            <a:ext cx="631121" cy="534850"/>
          </a:xfrm>
          <a:prstGeom prst="star5">
            <a:avLst/>
          </a:prstGeom>
          <a:solidFill>
            <a:srgbClr val="FFFF00"/>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11DA29B6-166C-898A-0DF4-C8DE627DBBC6}"/>
              </a:ext>
            </a:extLst>
          </p:cNvPr>
          <p:cNvSpPr/>
          <p:nvPr/>
        </p:nvSpPr>
        <p:spPr>
          <a:xfrm>
            <a:off x="13955345" y="10463421"/>
            <a:ext cx="222955" cy="228025"/>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67D5790E-3FB3-F559-1465-E8C1D369DFDB}"/>
              </a:ext>
            </a:extLst>
          </p:cNvPr>
          <p:cNvSpPr/>
          <p:nvPr/>
        </p:nvSpPr>
        <p:spPr>
          <a:xfrm>
            <a:off x="9329799" y="10640534"/>
            <a:ext cx="222955" cy="228025"/>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50C2CCD3-C03B-978B-37EA-359782386ACA}"/>
              </a:ext>
            </a:extLst>
          </p:cNvPr>
          <p:cNvSpPr/>
          <p:nvPr/>
        </p:nvSpPr>
        <p:spPr>
          <a:xfrm>
            <a:off x="13543006" y="10854854"/>
            <a:ext cx="1183873" cy="461665"/>
          </a:xfrm>
          <a:prstGeom prst="rect">
            <a:avLst/>
          </a:prstGeom>
        </p:spPr>
        <p:txBody>
          <a:bodyPr wrap="square">
            <a:spAutoFit/>
          </a:bodyPr>
          <a:lstStyle/>
          <a:p>
            <a:r>
              <a:rPr lang="en-US" sz="2400" dirty="0">
                <a:solidFill>
                  <a:schemeClr val="bg1"/>
                </a:solidFill>
              </a:rPr>
              <a:t>Landing</a:t>
            </a:r>
          </a:p>
        </p:txBody>
      </p:sp>
      <p:sp>
        <p:nvSpPr>
          <p:cNvPr id="46" name="Rectangle 45">
            <a:extLst>
              <a:ext uri="{FF2B5EF4-FFF2-40B4-BE49-F238E27FC236}">
                <a16:creationId xmlns:a16="http://schemas.microsoft.com/office/drawing/2014/main" id="{FD674967-B9F4-FF96-31DE-C3A6550CFEF2}"/>
              </a:ext>
            </a:extLst>
          </p:cNvPr>
          <p:cNvSpPr/>
          <p:nvPr/>
        </p:nvSpPr>
        <p:spPr>
          <a:xfrm>
            <a:off x="8917460" y="10784349"/>
            <a:ext cx="1183873" cy="461665"/>
          </a:xfrm>
          <a:prstGeom prst="rect">
            <a:avLst/>
          </a:prstGeom>
        </p:spPr>
        <p:txBody>
          <a:bodyPr wrap="square">
            <a:spAutoFit/>
          </a:bodyPr>
          <a:lstStyle/>
          <a:p>
            <a:r>
              <a:rPr lang="en-US" sz="2400" dirty="0">
                <a:solidFill>
                  <a:schemeClr val="bg1"/>
                </a:solidFill>
              </a:rPr>
              <a:t>Current</a:t>
            </a:r>
          </a:p>
        </p:txBody>
      </p:sp>
      <p:sp>
        <p:nvSpPr>
          <p:cNvPr id="47" name="Rectangle 46">
            <a:extLst>
              <a:ext uri="{FF2B5EF4-FFF2-40B4-BE49-F238E27FC236}">
                <a16:creationId xmlns:a16="http://schemas.microsoft.com/office/drawing/2014/main" id="{EE93DCE0-D56E-CBAA-ABA9-60E514DE3503}"/>
              </a:ext>
            </a:extLst>
          </p:cNvPr>
          <p:cNvSpPr/>
          <p:nvPr/>
        </p:nvSpPr>
        <p:spPr>
          <a:xfrm>
            <a:off x="8786396" y="9510285"/>
            <a:ext cx="1464028" cy="461665"/>
          </a:xfrm>
          <a:prstGeom prst="rect">
            <a:avLst/>
          </a:prstGeom>
        </p:spPr>
        <p:txBody>
          <a:bodyPr wrap="square">
            <a:spAutoFit/>
          </a:bodyPr>
          <a:lstStyle/>
          <a:p>
            <a:r>
              <a:rPr lang="en-US" sz="2400" b="1" dirty="0">
                <a:solidFill>
                  <a:srgbClr val="FFFF00"/>
                </a:solidFill>
              </a:rPr>
              <a:t>This study</a:t>
            </a:r>
          </a:p>
        </p:txBody>
      </p:sp>
      <p:sp>
        <p:nvSpPr>
          <p:cNvPr id="48" name="Rectangle 47">
            <a:extLst>
              <a:ext uri="{FF2B5EF4-FFF2-40B4-BE49-F238E27FC236}">
                <a16:creationId xmlns:a16="http://schemas.microsoft.com/office/drawing/2014/main" id="{29C75E91-554A-34F2-FD54-8FD3D15897CD}"/>
              </a:ext>
            </a:extLst>
          </p:cNvPr>
          <p:cNvSpPr/>
          <p:nvPr/>
        </p:nvSpPr>
        <p:spPr>
          <a:xfrm>
            <a:off x="381000" y="13328851"/>
            <a:ext cx="8357109" cy="11972508"/>
          </a:xfrm>
          <a:prstGeom prst="rect">
            <a:avLst/>
          </a:prstGeom>
        </p:spPr>
        <p:txBody>
          <a:bodyPr wrap="square">
            <a:spAutoFit/>
          </a:bodyPr>
          <a:lstStyle/>
          <a:p>
            <a:pPr algn="ctr"/>
            <a:r>
              <a:rPr lang="en-US" sz="2800" b="1" dirty="0"/>
              <a:t>Results</a:t>
            </a:r>
          </a:p>
          <a:p>
            <a:pPr algn="just"/>
            <a:r>
              <a:rPr lang="en-US" sz="2400" dirty="0"/>
              <a:t>The ~200 m succession is subdivided into 3 formations (Fig. 3): </a:t>
            </a:r>
          </a:p>
          <a:p>
            <a:pPr algn="just"/>
            <a:endParaRPr lang="en-US" sz="2400" dirty="0"/>
          </a:p>
          <a:p>
            <a:pPr marL="342900" indent="-342900" algn="just">
              <a:buFont typeface="Arial" panose="020B0604020202020204" pitchFamily="34" charset="0"/>
              <a:buChar char="•"/>
            </a:pPr>
            <a:r>
              <a:rPr lang="en-US" sz="2400" dirty="0"/>
              <a:t>(1) </a:t>
            </a:r>
            <a:r>
              <a:rPr lang="en-US" sz="2400" b="1" dirty="0"/>
              <a:t>Krokodillen formation (Kfm): </a:t>
            </a:r>
            <a:r>
              <a:rPr lang="en-US" sz="2400" dirty="0"/>
              <a:t>Salmon Point member (SPm); fractured/eroded fine-grained, smectite-bearing bedrock. </a:t>
            </a:r>
          </a:p>
          <a:p>
            <a:pPr marL="342900"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r>
              <a:rPr lang="en-US" sz="2400" dirty="0"/>
              <a:t>(2) </a:t>
            </a:r>
            <a:r>
              <a:rPr lang="en-US" sz="2400" b="1" dirty="0"/>
              <a:t>Witch Hazel Hill formation (WHHfm): </a:t>
            </a:r>
            <a:r>
              <a:rPr lang="en-US" sz="2400" dirty="0"/>
              <a:t>Broom Point (BPm), Sloping Rock (SRm), and Millbrook (Mm) members. </a:t>
            </a:r>
          </a:p>
          <a:p>
            <a:pPr marL="800100" lvl="1" indent="-342900" algn="just">
              <a:buFont typeface="Arial" panose="020B0604020202020204" pitchFamily="34" charset="0"/>
              <a:buChar char="•"/>
            </a:pPr>
            <a:r>
              <a:rPr lang="en-US" sz="2400" dirty="0"/>
              <a:t>BPm: spherule-bearing clastic sequence of darker, coarse-grained and lighter, fine-grained steeply dipping layers that lack sedimentary structures and are structurally modified</a:t>
            </a:r>
          </a:p>
          <a:p>
            <a:pPr marL="800100" lvl="1" indent="-342900" algn="just">
              <a:buFont typeface="Arial" panose="020B0604020202020204" pitchFamily="34" charset="0"/>
              <a:buChar char="•"/>
            </a:pPr>
            <a:r>
              <a:rPr lang="en-US" sz="2400" dirty="0"/>
              <a:t>SRm and Mm: may be linked with the BPm but are more degraded and modified. </a:t>
            </a:r>
          </a:p>
          <a:p>
            <a:pPr marL="800100" lvl="1" indent="-342900" algn="just">
              <a:buFont typeface="Arial" panose="020B0604020202020204" pitchFamily="34" charset="0"/>
              <a:buChar char="•"/>
            </a:pPr>
            <a:r>
              <a:rPr lang="en-US" sz="2400" dirty="0"/>
              <a:t>Coupled with spherule characteristics, WHHfm layers could be impact- or pyroclastic-related. </a:t>
            </a:r>
          </a:p>
          <a:p>
            <a:pPr marL="800100" lvl="1" indent="-342900" algn="just">
              <a:buFont typeface="Arial" panose="020B0604020202020204" pitchFamily="34" charset="0"/>
              <a:buChar char="•"/>
            </a:pPr>
            <a:endParaRPr lang="en-US" sz="2400" dirty="0"/>
          </a:p>
          <a:p>
            <a:pPr marL="342900" indent="-342900" algn="just">
              <a:buFont typeface="Arial" panose="020B0604020202020204" pitchFamily="34" charset="0"/>
              <a:buChar char="•"/>
            </a:pPr>
            <a:r>
              <a:rPr lang="en-US" sz="2400" dirty="0"/>
              <a:t>(3) </a:t>
            </a:r>
            <a:r>
              <a:rPr lang="en-US" sz="2400" b="1" dirty="0"/>
              <a:t>Tablelands formation (Tfm): </a:t>
            </a:r>
            <a:r>
              <a:rPr lang="en-US" sz="2400" dirty="0"/>
              <a:t>Shallow Bay (SBm), South Arm (SAm), and Minnie Hill (MHm) members. </a:t>
            </a:r>
          </a:p>
          <a:p>
            <a:pPr marL="800100" lvl="1" indent="-342900" algn="just">
              <a:buFont typeface="Arial" panose="020B0604020202020204" pitchFamily="34" charset="0"/>
              <a:buChar char="•"/>
            </a:pPr>
            <a:r>
              <a:rPr lang="en-US" sz="2400" dirty="0"/>
              <a:t>SBm: diverse megabreccia interval; blocks up to ~18 m in diameter</a:t>
            </a:r>
          </a:p>
          <a:p>
            <a:pPr marL="800100" lvl="1" indent="-342900" algn="just">
              <a:buFont typeface="Arial" panose="020B0604020202020204" pitchFamily="34" charset="0"/>
              <a:buChar char="•"/>
            </a:pPr>
            <a:r>
              <a:rPr lang="en-US" sz="2400" dirty="0"/>
              <a:t>SAm: laterally discontinuous crystalline igneous exposure; crosscuts elevation</a:t>
            </a:r>
          </a:p>
          <a:p>
            <a:pPr marL="800100" lvl="1" indent="-342900" algn="just">
              <a:buFont typeface="Arial" panose="020B0604020202020204" pitchFamily="34" charset="0"/>
              <a:buChar char="•"/>
            </a:pPr>
            <a:r>
              <a:rPr lang="en-US" sz="2400" dirty="0"/>
              <a:t>MHm: monomict breccia; caps underlying members. </a:t>
            </a:r>
          </a:p>
          <a:p>
            <a:pPr marL="800100" lvl="1" indent="-342900" algn="just">
              <a:buFont typeface="Arial" panose="020B0604020202020204" pitchFamily="34" charset="0"/>
              <a:buChar char="•"/>
            </a:pPr>
            <a:r>
              <a:rPr lang="en-US" sz="2400" dirty="0"/>
              <a:t>Location of SBm within crater rim succession suggests it formed pre-Jezero impact (possibly from Isidis) and was then uplifted during Jezero impact. </a:t>
            </a:r>
          </a:p>
          <a:p>
            <a:pPr marL="800100" lvl="1" indent="-342900" algn="just">
              <a:buFont typeface="Arial" panose="020B0604020202020204" pitchFamily="34" charset="0"/>
              <a:buChar char="•"/>
            </a:pPr>
            <a:r>
              <a:rPr lang="en-US" sz="2400" dirty="0"/>
              <a:t>Discontinuous, unconformable nature of SAm and additional textural evidence suggests influence (possibly uplift) from an impact. </a:t>
            </a:r>
          </a:p>
          <a:p>
            <a:pPr marL="800100" lvl="1" indent="-342900" algn="just">
              <a:buFont typeface="Arial" panose="020B0604020202020204" pitchFamily="34" charset="0"/>
              <a:buChar char="•"/>
            </a:pPr>
            <a:r>
              <a:rPr lang="en-US" sz="2400" dirty="0"/>
              <a:t>Contact between MHm and underlying rocks and its lateral continuity suggest MHm could represent impact breccia formed from Jezero impact. </a:t>
            </a:r>
          </a:p>
        </p:txBody>
      </p:sp>
      <p:cxnSp>
        <p:nvCxnSpPr>
          <p:cNvPr id="50" name="Straight Arrow Connector 49">
            <a:extLst>
              <a:ext uri="{FF2B5EF4-FFF2-40B4-BE49-F238E27FC236}">
                <a16:creationId xmlns:a16="http://schemas.microsoft.com/office/drawing/2014/main" id="{203F19FD-1206-14D5-41DA-47C70F0B3785}"/>
              </a:ext>
            </a:extLst>
          </p:cNvPr>
          <p:cNvCxnSpPr/>
          <p:nvPr/>
        </p:nvCxnSpPr>
        <p:spPr>
          <a:xfrm flipV="1">
            <a:off x="11254153" y="9448801"/>
            <a:ext cx="0" cy="820615"/>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F288FCBD-2122-7D0E-4125-D8FF31A9D66D}"/>
              </a:ext>
            </a:extLst>
          </p:cNvPr>
          <p:cNvSpPr/>
          <p:nvPr/>
        </p:nvSpPr>
        <p:spPr>
          <a:xfrm>
            <a:off x="10535245" y="10303702"/>
            <a:ext cx="1527801" cy="461665"/>
          </a:xfrm>
          <a:prstGeom prst="rect">
            <a:avLst/>
          </a:prstGeom>
        </p:spPr>
        <p:txBody>
          <a:bodyPr wrap="square">
            <a:spAutoFit/>
          </a:bodyPr>
          <a:lstStyle/>
          <a:p>
            <a:r>
              <a:rPr lang="en-US" sz="2400" dirty="0">
                <a:solidFill>
                  <a:schemeClr val="bg1"/>
                </a:solidFill>
              </a:rPr>
              <a:t>Traverse</a:t>
            </a:r>
          </a:p>
        </p:txBody>
      </p:sp>
      <p:cxnSp>
        <p:nvCxnSpPr>
          <p:cNvPr id="53" name="Straight Connector 52">
            <a:extLst>
              <a:ext uri="{FF2B5EF4-FFF2-40B4-BE49-F238E27FC236}">
                <a16:creationId xmlns:a16="http://schemas.microsoft.com/office/drawing/2014/main" id="{64CDBEB1-CB92-A63B-1D30-8FDAF46E61DF}"/>
              </a:ext>
            </a:extLst>
          </p:cNvPr>
          <p:cNvCxnSpPr/>
          <p:nvPr/>
        </p:nvCxnSpPr>
        <p:spPr>
          <a:xfrm>
            <a:off x="444137" y="7154604"/>
            <a:ext cx="799446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013CE7E-F6F1-84FB-9AA4-B68F32AEC9C4}"/>
              </a:ext>
            </a:extLst>
          </p:cNvPr>
          <p:cNvCxnSpPr/>
          <p:nvPr/>
        </p:nvCxnSpPr>
        <p:spPr>
          <a:xfrm>
            <a:off x="413657" y="9152452"/>
            <a:ext cx="799446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A2DBC26-1693-39E8-F286-F9DF4A4016C9}"/>
              </a:ext>
            </a:extLst>
          </p:cNvPr>
          <p:cNvCxnSpPr/>
          <p:nvPr/>
        </p:nvCxnSpPr>
        <p:spPr>
          <a:xfrm>
            <a:off x="330925" y="13087340"/>
            <a:ext cx="799446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D3B390A-05C7-1490-3B1D-969128E4E97A}"/>
              </a:ext>
            </a:extLst>
          </p:cNvPr>
          <p:cNvCxnSpPr/>
          <p:nvPr/>
        </p:nvCxnSpPr>
        <p:spPr>
          <a:xfrm>
            <a:off x="415586" y="25774505"/>
            <a:ext cx="799446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56867D8-CAA2-DA22-12AC-DE283B59FD40}"/>
              </a:ext>
            </a:extLst>
          </p:cNvPr>
          <p:cNvCxnSpPr>
            <a:cxnSpLocks/>
          </p:cNvCxnSpPr>
          <p:nvPr/>
        </p:nvCxnSpPr>
        <p:spPr>
          <a:xfrm>
            <a:off x="245150" y="28959584"/>
            <a:ext cx="211836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63" name="Picture 62">
            <a:extLst>
              <a:ext uri="{FF2B5EF4-FFF2-40B4-BE49-F238E27FC236}">
                <a16:creationId xmlns:a16="http://schemas.microsoft.com/office/drawing/2014/main" id="{3F4CCDBF-FA32-6F01-6828-5E3B2CFB23E3}"/>
              </a:ext>
            </a:extLst>
          </p:cNvPr>
          <p:cNvPicPr>
            <a:picLocks noChangeAspect="1"/>
          </p:cNvPicPr>
          <p:nvPr/>
        </p:nvPicPr>
        <p:blipFill>
          <a:blip r:embed="rId6"/>
          <a:srcRect t="15989"/>
          <a:stretch>
            <a:fillRect/>
          </a:stretch>
        </p:blipFill>
        <p:spPr>
          <a:xfrm>
            <a:off x="16265564" y="12447803"/>
            <a:ext cx="5046990" cy="2658937"/>
          </a:xfrm>
          <a:prstGeom prst="rect">
            <a:avLst/>
          </a:prstGeom>
        </p:spPr>
      </p:pic>
      <p:pic>
        <p:nvPicPr>
          <p:cNvPr id="64" name="Picture 63">
            <a:extLst>
              <a:ext uri="{FF2B5EF4-FFF2-40B4-BE49-F238E27FC236}">
                <a16:creationId xmlns:a16="http://schemas.microsoft.com/office/drawing/2014/main" id="{E3716E5B-04B6-DBDB-7048-A489B80A7CAE}"/>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contrast="37000"/>
                    </a14:imgEffect>
                  </a14:imgLayer>
                </a14:imgProps>
              </a:ext>
            </a:extLst>
          </a:blip>
          <a:srcRect r="2504" b="8319"/>
          <a:stretch>
            <a:fillRect/>
          </a:stretch>
        </p:blipFill>
        <p:spPr>
          <a:xfrm>
            <a:off x="17425043" y="15206831"/>
            <a:ext cx="4016704" cy="2969894"/>
          </a:xfrm>
          <a:prstGeom prst="rect">
            <a:avLst/>
          </a:prstGeom>
        </p:spPr>
      </p:pic>
      <p:pic>
        <p:nvPicPr>
          <p:cNvPr id="65" name="Picture 64">
            <a:extLst>
              <a:ext uri="{FF2B5EF4-FFF2-40B4-BE49-F238E27FC236}">
                <a16:creationId xmlns:a16="http://schemas.microsoft.com/office/drawing/2014/main" id="{2B2ECD3A-845F-7E51-99C9-A6CB4D933E3C}"/>
              </a:ext>
            </a:extLst>
          </p:cNvPr>
          <p:cNvPicPr>
            <a:picLocks noChangeAspect="1"/>
          </p:cNvPicPr>
          <p:nvPr/>
        </p:nvPicPr>
        <p:blipFill>
          <a:blip r:embed="rId9"/>
          <a:srcRect t="11854" r="56277" b="19833"/>
          <a:stretch>
            <a:fillRect/>
          </a:stretch>
        </p:blipFill>
        <p:spPr>
          <a:xfrm>
            <a:off x="17939927" y="18560453"/>
            <a:ext cx="3595127" cy="3004552"/>
          </a:xfrm>
          <a:prstGeom prst="rect">
            <a:avLst/>
          </a:prstGeom>
        </p:spPr>
      </p:pic>
      <p:pic>
        <p:nvPicPr>
          <p:cNvPr id="66" name="Picture 65">
            <a:extLst>
              <a:ext uri="{FF2B5EF4-FFF2-40B4-BE49-F238E27FC236}">
                <a16:creationId xmlns:a16="http://schemas.microsoft.com/office/drawing/2014/main" id="{E35BB90A-F5B0-4AE5-B66C-D2E8D24C6773}"/>
              </a:ext>
            </a:extLst>
          </p:cNvPr>
          <p:cNvPicPr>
            <a:picLocks noChangeAspect="1"/>
          </p:cNvPicPr>
          <p:nvPr/>
        </p:nvPicPr>
        <p:blipFill>
          <a:blip r:embed="rId10"/>
          <a:srcRect r="10644"/>
          <a:stretch>
            <a:fillRect/>
          </a:stretch>
        </p:blipFill>
        <p:spPr>
          <a:xfrm>
            <a:off x="14220270" y="18480015"/>
            <a:ext cx="3327243" cy="2849900"/>
          </a:xfrm>
          <a:prstGeom prst="rect">
            <a:avLst/>
          </a:prstGeom>
        </p:spPr>
      </p:pic>
      <p:grpSp>
        <p:nvGrpSpPr>
          <p:cNvPr id="81" name="Group 80">
            <a:extLst>
              <a:ext uri="{FF2B5EF4-FFF2-40B4-BE49-F238E27FC236}">
                <a16:creationId xmlns:a16="http://schemas.microsoft.com/office/drawing/2014/main" id="{D2041C87-2ED1-196E-C034-5F1F61865B4B}"/>
              </a:ext>
            </a:extLst>
          </p:cNvPr>
          <p:cNvGrpSpPr/>
          <p:nvPr/>
        </p:nvGrpSpPr>
        <p:grpSpPr>
          <a:xfrm>
            <a:off x="17143165" y="21989270"/>
            <a:ext cx="3495266" cy="3316426"/>
            <a:chOff x="17213504" y="16960070"/>
            <a:chExt cx="3495266" cy="3316426"/>
          </a:xfrm>
        </p:grpSpPr>
        <p:pic>
          <p:nvPicPr>
            <p:cNvPr id="67" name="Picture 66">
              <a:extLst>
                <a:ext uri="{FF2B5EF4-FFF2-40B4-BE49-F238E27FC236}">
                  <a16:creationId xmlns:a16="http://schemas.microsoft.com/office/drawing/2014/main" id="{AD156669-C8F0-485A-2E3B-3728B0EC5B49}"/>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contrast="19000"/>
                      </a14:imgEffect>
                    </a14:imgLayer>
                  </a14:imgProps>
                </a:ext>
              </a:extLst>
            </a:blip>
            <a:srcRect l="8300" r="8783"/>
            <a:stretch>
              <a:fillRect/>
            </a:stretch>
          </p:blipFill>
          <p:spPr>
            <a:xfrm>
              <a:off x="17213504" y="16960070"/>
              <a:ext cx="3495266" cy="3316426"/>
            </a:xfrm>
            <a:prstGeom prst="rect">
              <a:avLst/>
            </a:prstGeom>
          </p:spPr>
        </p:pic>
        <p:sp>
          <p:nvSpPr>
            <p:cNvPr id="69" name="Rectangle 68">
              <a:extLst>
                <a:ext uri="{FF2B5EF4-FFF2-40B4-BE49-F238E27FC236}">
                  <a16:creationId xmlns:a16="http://schemas.microsoft.com/office/drawing/2014/main" id="{D653A147-8D90-506E-79DF-7B0656D1F583}"/>
                </a:ext>
              </a:extLst>
            </p:cNvPr>
            <p:cNvSpPr/>
            <p:nvPr/>
          </p:nvSpPr>
          <p:spPr>
            <a:xfrm>
              <a:off x="17442012" y="19998176"/>
              <a:ext cx="842933" cy="903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FD4194D2-F9A0-4701-693A-D4AB013F4409}"/>
                </a:ext>
              </a:extLst>
            </p:cNvPr>
            <p:cNvSpPr txBox="1"/>
            <p:nvPr/>
          </p:nvSpPr>
          <p:spPr>
            <a:xfrm>
              <a:off x="17451368" y="19636389"/>
              <a:ext cx="1113576" cy="461665"/>
            </a:xfrm>
            <a:prstGeom prst="rect">
              <a:avLst/>
            </a:prstGeom>
            <a:noFill/>
          </p:spPr>
          <p:txBody>
            <a:bodyPr wrap="square" rtlCol="0">
              <a:spAutoFit/>
            </a:bodyPr>
            <a:lstStyle/>
            <a:p>
              <a:r>
                <a:rPr lang="en-US" sz="2400" b="1" dirty="0">
                  <a:solidFill>
                    <a:schemeClr val="bg1"/>
                  </a:solidFill>
                </a:rPr>
                <a:t>20 m</a:t>
              </a:r>
            </a:p>
          </p:txBody>
        </p:sp>
      </p:grpSp>
      <p:sp>
        <p:nvSpPr>
          <p:cNvPr id="74" name="Rectangle 73">
            <a:extLst>
              <a:ext uri="{FF2B5EF4-FFF2-40B4-BE49-F238E27FC236}">
                <a16:creationId xmlns:a16="http://schemas.microsoft.com/office/drawing/2014/main" id="{47681E13-3E97-32F2-1D8C-73402637FD97}"/>
              </a:ext>
            </a:extLst>
          </p:cNvPr>
          <p:cNvSpPr/>
          <p:nvPr/>
        </p:nvSpPr>
        <p:spPr>
          <a:xfrm>
            <a:off x="12616543" y="25363714"/>
            <a:ext cx="2013857" cy="3265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70">
            <a:extLst>
              <a:ext uri="{FF2B5EF4-FFF2-40B4-BE49-F238E27FC236}">
                <a16:creationId xmlns:a16="http://schemas.microsoft.com/office/drawing/2014/main" id="{18BC80BC-CC2C-FAD0-D186-A8565C65FD02}"/>
              </a:ext>
            </a:extLst>
          </p:cNvPr>
          <p:cNvPicPr>
            <a:picLocks noChangeAspect="1"/>
          </p:cNvPicPr>
          <p:nvPr/>
        </p:nvPicPr>
        <p:blipFill>
          <a:blip r:embed="rId13"/>
          <a:stretch>
            <a:fillRect/>
          </a:stretch>
        </p:blipFill>
        <p:spPr>
          <a:xfrm>
            <a:off x="9912273" y="25382503"/>
            <a:ext cx="4156399" cy="3398368"/>
          </a:xfrm>
          <a:prstGeom prst="rect">
            <a:avLst/>
          </a:prstGeom>
        </p:spPr>
      </p:pic>
      <p:pic>
        <p:nvPicPr>
          <p:cNvPr id="73" name="Picture 72">
            <a:extLst>
              <a:ext uri="{FF2B5EF4-FFF2-40B4-BE49-F238E27FC236}">
                <a16:creationId xmlns:a16="http://schemas.microsoft.com/office/drawing/2014/main" id="{2FD12CCF-E18A-05CC-3018-8D8E51D58EE2}"/>
              </a:ext>
            </a:extLst>
          </p:cNvPr>
          <p:cNvPicPr>
            <a:picLocks noChangeAspect="1"/>
          </p:cNvPicPr>
          <p:nvPr/>
        </p:nvPicPr>
        <p:blipFill>
          <a:blip r:embed="rId14"/>
          <a:stretch>
            <a:fillRect/>
          </a:stretch>
        </p:blipFill>
        <p:spPr>
          <a:xfrm>
            <a:off x="15306740" y="25485992"/>
            <a:ext cx="4540861" cy="3400896"/>
          </a:xfrm>
          <a:prstGeom prst="rect">
            <a:avLst/>
          </a:prstGeom>
        </p:spPr>
      </p:pic>
      <p:sp>
        <p:nvSpPr>
          <p:cNvPr id="79" name="Rectangle 78">
            <a:extLst>
              <a:ext uri="{FF2B5EF4-FFF2-40B4-BE49-F238E27FC236}">
                <a16:creationId xmlns:a16="http://schemas.microsoft.com/office/drawing/2014/main" id="{E696D0A7-C95F-EB1B-1DEA-A470FE2E3AD1}"/>
              </a:ext>
            </a:extLst>
          </p:cNvPr>
          <p:cNvSpPr/>
          <p:nvPr/>
        </p:nvSpPr>
        <p:spPr>
          <a:xfrm>
            <a:off x="8633342" y="12947374"/>
            <a:ext cx="6103088" cy="13020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7415F245-5B8D-F136-DCA3-44952ADABFCF}"/>
              </a:ext>
            </a:extLst>
          </p:cNvPr>
          <p:cNvSpPr/>
          <p:nvPr/>
        </p:nvSpPr>
        <p:spPr>
          <a:xfrm rot="19216632">
            <a:off x="9755235" y="13619825"/>
            <a:ext cx="1445460" cy="461665"/>
          </a:xfrm>
          <a:prstGeom prst="rect">
            <a:avLst/>
          </a:prstGeom>
        </p:spPr>
        <p:txBody>
          <a:bodyPr wrap="square">
            <a:spAutoFit/>
          </a:bodyPr>
          <a:lstStyle/>
          <a:p>
            <a:r>
              <a:rPr lang="en-US" sz="2400" dirty="0"/>
              <a:t>Elevation</a:t>
            </a:r>
          </a:p>
        </p:txBody>
      </p:sp>
      <p:sp>
        <p:nvSpPr>
          <p:cNvPr id="76" name="Rectangle 75">
            <a:extLst>
              <a:ext uri="{FF2B5EF4-FFF2-40B4-BE49-F238E27FC236}">
                <a16:creationId xmlns:a16="http://schemas.microsoft.com/office/drawing/2014/main" id="{406DBC92-FCD1-3D43-7DA1-20F9E1694A18}"/>
              </a:ext>
            </a:extLst>
          </p:cNvPr>
          <p:cNvSpPr/>
          <p:nvPr/>
        </p:nvSpPr>
        <p:spPr>
          <a:xfrm rot="19216632">
            <a:off x="11018442" y="13493340"/>
            <a:ext cx="1586190" cy="461665"/>
          </a:xfrm>
          <a:prstGeom prst="rect">
            <a:avLst/>
          </a:prstGeom>
        </p:spPr>
        <p:txBody>
          <a:bodyPr wrap="square">
            <a:spAutoFit/>
          </a:bodyPr>
          <a:lstStyle/>
          <a:p>
            <a:r>
              <a:rPr lang="en-US" sz="2400" dirty="0"/>
              <a:t>Formation</a:t>
            </a:r>
          </a:p>
        </p:txBody>
      </p:sp>
      <p:sp>
        <p:nvSpPr>
          <p:cNvPr id="77" name="Rectangle 76">
            <a:extLst>
              <a:ext uri="{FF2B5EF4-FFF2-40B4-BE49-F238E27FC236}">
                <a16:creationId xmlns:a16="http://schemas.microsoft.com/office/drawing/2014/main" id="{2697D607-C216-E11E-C5A1-C5DFA0578414}"/>
              </a:ext>
            </a:extLst>
          </p:cNvPr>
          <p:cNvSpPr/>
          <p:nvPr/>
        </p:nvSpPr>
        <p:spPr>
          <a:xfrm rot="19216632">
            <a:off x="12425484" y="13518149"/>
            <a:ext cx="1586190" cy="461665"/>
          </a:xfrm>
          <a:prstGeom prst="rect">
            <a:avLst/>
          </a:prstGeom>
        </p:spPr>
        <p:txBody>
          <a:bodyPr wrap="square">
            <a:spAutoFit/>
          </a:bodyPr>
          <a:lstStyle/>
          <a:p>
            <a:r>
              <a:rPr lang="en-US" sz="2400" dirty="0"/>
              <a:t>Member</a:t>
            </a:r>
          </a:p>
        </p:txBody>
      </p:sp>
      <p:sp>
        <p:nvSpPr>
          <p:cNvPr id="78" name="Rectangle 77">
            <a:extLst>
              <a:ext uri="{FF2B5EF4-FFF2-40B4-BE49-F238E27FC236}">
                <a16:creationId xmlns:a16="http://schemas.microsoft.com/office/drawing/2014/main" id="{051354DE-7252-6669-A4BC-3861F614CD4A}"/>
              </a:ext>
            </a:extLst>
          </p:cNvPr>
          <p:cNvSpPr/>
          <p:nvPr/>
        </p:nvSpPr>
        <p:spPr>
          <a:xfrm rot="19216632">
            <a:off x="13598609" y="13542960"/>
            <a:ext cx="1586190" cy="461665"/>
          </a:xfrm>
          <a:prstGeom prst="rect">
            <a:avLst/>
          </a:prstGeom>
        </p:spPr>
        <p:txBody>
          <a:bodyPr wrap="square">
            <a:spAutoFit/>
          </a:bodyPr>
          <a:lstStyle/>
          <a:p>
            <a:r>
              <a:rPr lang="en-US" sz="2400" dirty="0"/>
              <a:t>Lithology</a:t>
            </a:r>
          </a:p>
        </p:txBody>
      </p:sp>
      <p:sp>
        <p:nvSpPr>
          <p:cNvPr id="80" name="Rectangle 79">
            <a:extLst>
              <a:ext uri="{FF2B5EF4-FFF2-40B4-BE49-F238E27FC236}">
                <a16:creationId xmlns:a16="http://schemas.microsoft.com/office/drawing/2014/main" id="{3DD180D9-AC53-3043-F26D-49B6C0D3158B}"/>
              </a:ext>
            </a:extLst>
          </p:cNvPr>
          <p:cNvSpPr/>
          <p:nvPr/>
        </p:nvSpPr>
        <p:spPr>
          <a:xfrm>
            <a:off x="11192402" y="24682927"/>
            <a:ext cx="1586190" cy="461665"/>
          </a:xfrm>
          <a:prstGeom prst="rect">
            <a:avLst/>
          </a:prstGeom>
        </p:spPr>
        <p:txBody>
          <a:bodyPr wrap="square">
            <a:spAutoFit/>
          </a:bodyPr>
          <a:lstStyle/>
          <a:p>
            <a:r>
              <a:rPr lang="en-US" sz="2400" dirty="0"/>
              <a:t>Grain size:</a:t>
            </a:r>
          </a:p>
        </p:txBody>
      </p:sp>
      <p:cxnSp>
        <p:nvCxnSpPr>
          <p:cNvPr id="83" name="Straight Connector 82">
            <a:extLst>
              <a:ext uri="{FF2B5EF4-FFF2-40B4-BE49-F238E27FC236}">
                <a16:creationId xmlns:a16="http://schemas.microsoft.com/office/drawing/2014/main" id="{92B82FFD-1D20-97C0-85E8-3EC0B7149659}"/>
              </a:ext>
            </a:extLst>
          </p:cNvPr>
          <p:cNvCxnSpPr>
            <a:cxnSpLocks/>
            <a:endCxn id="63" idx="1"/>
          </p:cNvCxnSpPr>
          <p:nvPr/>
        </p:nvCxnSpPr>
        <p:spPr>
          <a:xfrm flipV="1">
            <a:off x="14683666" y="13777272"/>
            <a:ext cx="1581898" cy="1430177"/>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CA689FF2-0019-E16E-42FF-0FB3DE35C65D}"/>
              </a:ext>
            </a:extLst>
          </p:cNvPr>
          <p:cNvCxnSpPr>
            <a:cxnSpLocks/>
            <a:endCxn id="64" idx="1"/>
          </p:cNvCxnSpPr>
          <p:nvPr/>
        </p:nvCxnSpPr>
        <p:spPr>
          <a:xfrm>
            <a:off x="14780646" y="15863955"/>
            <a:ext cx="2644397" cy="827823"/>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55494FA2-5C57-60BD-E71C-63C4F90CFEF3}"/>
              </a:ext>
            </a:extLst>
          </p:cNvPr>
          <p:cNvCxnSpPr>
            <a:cxnSpLocks/>
          </p:cNvCxnSpPr>
          <p:nvPr/>
        </p:nvCxnSpPr>
        <p:spPr>
          <a:xfrm>
            <a:off x="14795960" y="16450712"/>
            <a:ext cx="3161300" cy="2148573"/>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9CDA3B64-72CD-499F-725D-C99C0E7C9BE7}"/>
              </a:ext>
            </a:extLst>
          </p:cNvPr>
          <p:cNvCxnSpPr>
            <a:cxnSpLocks/>
          </p:cNvCxnSpPr>
          <p:nvPr/>
        </p:nvCxnSpPr>
        <p:spPr>
          <a:xfrm>
            <a:off x="13586488" y="17867707"/>
            <a:ext cx="630255" cy="616236"/>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BB1B750E-3D8D-DD02-C8B0-ECDFF2B3044D}"/>
              </a:ext>
            </a:extLst>
          </p:cNvPr>
          <p:cNvCxnSpPr>
            <a:cxnSpLocks/>
          </p:cNvCxnSpPr>
          <p:nvPr/>
        </p:nvCxnSpPr>
        <p:spPr>
          <a:xfrm flipH="1">
            <a:off x="12473354" y="24588530"/>
            <a:ext cx="333234" cy="897439"/>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B6D9E7DB-EDA6-D6AB-9387-0F632CBCE165}"/>
              </a:ext>
            </a:extLst>
          </p:cNvPr>
          <p:cNvCxnSpPr>
            <a:cxnSpLocks/>
            <a:endCxn id="67" idx="1"/>
          </p:cNvCxnSpPr>
          <p:nvPr/>
        </p:nvCxnSpPr>
        <p:spPr>
          <a:xfrm>
            <a:off x="13440715" y="20723550"/>
            <a:ext cx="3702450" cy="2923933"/>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69AC80AF-51B8-7E2D-816B-CEB5ED3D77BE}"/>
              </a:ext>
            </a:extLst>
          </p:cNvPr>
          <p:cNvCxnSpPr>
            <a:cxnSpLocks/>
          </p:cNvCxnSpPr>
          <p:nvPr/>
        </p:nvCxnSpPr>
        <p:spPr>
          <a:xfrm>
            <a:off x="13434089" y="22081898"/>
            <a:ext cx="3535065" cy="346854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16987E8B-64EE-DA69-4CA7-58CC39FEA3D4}"/>
              </a:ext>
            </a:extLst>
          </p:cNvPr>
          <p:cNvSpPr/>
          <p:nvPr/>
        </p:nvSpPr>
        <p:spPr>
          <a:xfrm>
            <a:off x="8966178" y="12516304"/>
            <a:ext cx="7505721" cy="830997"/>
          </a:xfrm>
          <a:prstGeom prst="rect">
            <a:avLst/>
          </a:prstGeom>
        </p:spPr>
        <p:txBody>
          <a:bodyPr wrap="square">
            <a:spAutoFit/>
          </a:bodyPr>
          <a:lstStyle/>
          <a:p>
            <a:r>
              <a:rPr lang="en-US" sz="2400" dirty="0"/>
              <a:t>Fig. 3: Stratigraphic column of the WHH succession with representative images.   </a:t>
            </a:r>
          </a:p>
        </p:txBody>
      </p:sp>
      <p:pic>
        <p:nvPicPr>
          <p:cNvPr id="108" name="Picture 107">
            <a:extLst>
              <a:ext uri="{FF2B5EF4-FFF2-40B4-BE49-F238E27FC236}">
                <a16:creationId xmlns:a16="http://schemas.microsoft.com/office/drawing/2014/main" id="{41B527E0-D060-7F46-EDF1-033F97CFD91B}"/>
              </a:ext>
            </a:extLst>
          </p:cNvPr>
          <p:cNvPicPr>
            <a:picLocks noChangeAspect="1"/>
          </p:cNvPicPr>
          <p:nvPr/>
        </p:nvPicPr>
        <p:blipFill>
          <a:blip r:embed="rId15">
            <a:extLst>
              <a:ext uri="{BEBA8EAE-BF5A-486C-A8C5-ECC9F3942E4B}">
                <a14:imgProps xmlns:a14="http://schemas.microsoft.com/office/drawing/2010/main">
                  <a14:imgLayer r:embed="rId16">
                    <a14:imgEffect>
                      <a14:brightnessContrast contrast="38000"/>
                    </a14:imgEffect>
                  </a14:imgLayer>
                </a14:imgProps>
              </a:ext>
            </a:extLst>
          </a:blip>
          <a:srcRect l="1978" t="4591" r="2705" b="3698"/>
          <a:stretch>
            <a:fillRect/>
          </a:stretch>
        </p:blipFill>
        <p:spPr>
          <a:xfrm>
            <a:off x="15077269" y="7142341"/>
            <a:ext cx="6244282" cy="5165124"/>
          </a:xfrm>
          <a:prstGeom prst="rect">
            <a:avLst/>
          </a:prstGeom>
        </p:spPr>
      </p:pic>
      <p:sp>
        <p:nvSpPr>
          <p:cNvPr id="109" name="Rectangle 108">
            <a:extLst>
              <a:ext uri="{FF2B5EF4-FFF2-40B4-BE49-F238E27FC236}">
                <a16:creationId xmlns:a16="http://schemas.microsoft.com/office/drawing/2014/main" id="{02223D8D-6830-9332-53B9-12716590CA64}"/>
              </a:ext>
            </a:extLst>
          </p:cNvPr>
          <p:cNvSpPr/>
          <p:nvPr/>
        </p:nvSpPr>
        <p:spPr>
          <a:xfrm>
            <a:off x="15223405" y="12121287"/>
            <a:ext cx="759571" cy="74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TextBox 109">
            <a:extLst>
              <a:ext uri="{FF2B5EF4-FFF2-40B4-BE49-F238E27FC236}">
                <a16:creationId xmlns:a16="http://schemas.microsoft.com/office/drawing/2014/main" id="{92962575-F109-1B25-EC26-03DBAED3428B}"/>
              </a:ext>
            </a:extLst>
          </p:cNvPr>
          <p:cNvSpPr txBox="1"/>
          <p:nvPr/>
        </p:nvSpPr>
        <p:spPr>
          <a:xfrm>
            <a:off x="15091819" y="11743098"/>
            <a:ext cx="1113576" cy="461665"/>
          </a:xfrm>
          <a:prstGeom prst="rect">
            <a:avLst/>
          </a:prstGeom>
          <a:noFill/>
        </p:spPr>
        <p:txBody>
          <a:bodyPr wrap="square" rtlCol="0">
            <a:spAutoFit/>
          </a:bodyPr>
          <a:lstStyle/>
          <a:p>
            <a:r>
              <a:rPr lang="en-US" sz="2400" b="1" dirty="0">
                <a:solidFill>
                  <a:schemeClr val="bg1"/>
                </a:solidFill>
              </a:rPr>
              <a:t>100 m</a:t>
            </a:r>
          </a:p>
        </p:txBody>
      </p:sp>
      <p:sp>
        <p:nvSpPr>
          <p:cNvPr id="111" name="TextBox 110">
            <a:extLst>
              <a:ext uri="{FF2B5EF4-FFF2-40B4-BE49-F238E27FC236}">
                <a16:creationId xmlns:a16="http://schemas.microsoft.com/office/drawing/2014/main" id="{69A47B90-76E4-2045-6C21-337A1E6AE12A}"/>
              </a:ext>
            </a:extLst>
          </p:cNvPr>
          <p:cNvSpPr txBox="1"/>
          <p:nvPr/>
        </p:nvSpPr>
        <p:spPr>
          <a:xfrm>
            <a:off x="17539356" y="17537565"/>
            <a:ext cx="1113576" cy="461665"/>
          </a:xfrm>
          <a:prstGeom prst="rect">
            <a:avLst/>
          </a:prstGeom>
          <a:noFill/>
        </p:spPr>
        <p:txBody>
          <a:bodyPr wrap="square" rtlCol="0">
            <a:spAutoFit/>
          </a:bodyPr>
          <a:lstStyle/>
          <a:p>
            <a:r>
              <a:rPr lang="en-US" sz="2400" b="1" dirty="0">
                <a:solidFill>
                  <a:schemeClr val="bg1"/>
                </a:solidFill>
              </a:rPr>
              <a:t>1 cm</a:t>
            </a:r>
          </a:p>
        </p:txBody>
      </p:sp>
      <p:sp>
        <p:nvSpPr>
          <p:cNvPr id="112" name="Rectangle 111">
            <a:extLst>
              <a:ext uri="{FF2B5EF4-FFF2-40B4-BE49-F238E27FC236}">
                <a16:creationId xmlns:a16="http://schemas.microsoft.com/office/drawing/2014/main" id="{527440F5-688C-308C-C419-D933D77E84BC}"/>
              </a:ext>
            </a:extLst>
          </p:cNvPr>
          <p:cNvSpPr/>
          <p:nvPr/>
        </p:nvSpPr>
        <p:spPr>
          <a:xfrm>
            <a:off x="17600096" y="17952129"/>
            <a:ext cx="658865" cy="736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A9C19F19-9D0E-2CF7-390D-596047F375E3}"/>
              </a:ext>
            </a:extLst>
          </p:cNvPr>
          <p:cNvSpPr/>
          <p:nvPr/>
        </p:nvSpPr>
        <p:spPr>
          <a:xfrm>
            <a:off x="18076856" y="21297522"/>
            <a:ext cx="549921" cy="745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extBox 115">
            <a:extLst>
              <a:ext uri="{FF2B5EF4-FFF2-40B4-BE49-F238E27FC236}">
                <a16:creationId xmlns:a16="http://schemas.microsoft.com/office/drawing/2014/main" id="{6915FE30-F02D-1CBA-99EA-B5EA049E50DA}"/>
              </a:ext>
            </a:extLst>
          </p:cNvPr>
          <p:cNvSpPr txBox="1"/>
          <p:nvPr/>
        </p:nvSpPr>
        <p:spPr>
          <a:xfrm>
            <a:off x="17894585" y="20829598"/>
            <a:ext cx="1025066" cy="461665"/>
          </a:xfrm>
          <a:prstGeom prst="rect">
            <a:avLst/>
          </a:prstGeom>
          <a:noFill/>
        </p:spPr>
        <p:txBody>
          <a:bodyPr wrap="square" rtlCol="0">
            <a:spAutoFit/>
          </a:bodyPr>
          <a:lstStyle/>
          <a:p>
            <a:r>
              <a:rPr lang="en-US" sz="2400" b="1" dirty="0">
                <a:solidFill>
                  <a:schemeClr val="bg1"/>
                </a:solidFill>
              </a:rPr>
              <a:t>5 mm</a:t>
            </a:r>
          </a:p>
        </p:txBody>
      </p:sp>
      <p:sp>
        <p:nvSpPr>
          <p:cNvPr id="117" name="Rectangle 116">
            <a:extLst>
              <a:ext uri="{FF2B5EF4-FFF2-40B4-BE49-F238E27FC236}">
                <a16:creationId xmlns:a16="http://schemas.microsoft.com/office/drawing/2014/main" id="{C08BBE20-D83D-6E78-E874-61A657A534A6}"/>
              </a:ext>
            </a:extLst>
          </p:cNvPr>
          <p:cNvSpPr/>
          <p:nvPr/>
        </p:nvSpPr>
        <p:spPr>
          <a:xfrm>
            <a:off x="19012386" y="14771824"/>
            <a:ext cx="7505721" cy="400110"/>
          </a:xfrm>
          <a:prstGeom prst="rect">
            <a:avLst/>
          </a:prstGeom>
        </p:spPr>
        <p:txBody>
          <a:bodyPr wrap="square">
            <a:spAutoFit/>
          </a:bodyPr>
          <a:lstStyle/>
          <a:p>
            <a:r>
              <a:rPr lang="en-US" sz="2000" dirty="0">
                <a:solidFill>
                  <a:schemeClr val="bg1"/>
                </a:solidFill>
              </a:rPr>
              <a:t>ZCAM09431 Sol 1360</a:t>
            </a:r>
          </a:p>
        </p:txBody>
      </p:sp>
      <p:sp>
        <p:nvSpPr>
          <p:cNvPr id="118" name="Rectangle 117">
            <a:extLst>
              <a:ext uri="{FF2B5EF4-FFF2-40B4-BE49-F238E27FC236}">
                <a16:creationId xmlns:a16="http://schemas.microsoft.com/office/drawing/2014/main" id="{7F5E1F02-C8E5-4C30-50D1-7A8655A32F39}"/>
              </a:ext>
            </a:extLst>
          </p:cNvPr>
          <p:cNvSpPr/>
          <p:nvPr/>
        </p:nvSpPr>
        <p:spPr>
          <a:xfrm>
            <a:off x="15181870" y="20964540"/>
            <a:ext cx="7505721" cy="400110"/>
          </a:xfrm>
          <a:prstGeom prst="rect">
            <a:avLst/>
          </a:prstGeom>
        </p:spPr>
        <p:txBody>
          <a:bodyPr wrap="square">
            <a:spAutoFit/>
          </a:bodyPr>
          <a:lstStyle/>
          <a:p>
            <a:r>
              <a:rPr lang="en-US" sz="2000" dirty="0">
                <a:solidFill>
                  <a:schemeClr val="bg1"/>
                </a:solidFill>
              </a:rPr>
              <a:t>ZCAM09478 Sol 1429</a:t>
            </a:r>
          </a:p>
        </p:txBody>
      </p:sp>
      <p:sp>
        <p:nvSpPr>
          <p:cNvPr id="119" name="Rectangle 118">
            <a:extLst>
              <a:ext uri="{FF2B5EF4-FFF2-40B4-BE49-F238E27FC236}">
                <a16:creationId xmlns:a16="http://schemas.microsoft.com/office/drawing/2014/main" id="{AF3DC448-028B-E470-DADB-12C54D11CAA9}"/>
              </a:ext>
            </a:extLst>
          </p:cNvPr>
          <p:cNvSpPr/>
          <p:nvPr/>
        </p:nvSpPr>
        <p:spPr>
          <a:xfrm>
            <a:off x="19514385" y="21172923"/>
            <a:ext cx="2151297" cy="400110"/>
          </a:xfrm>
          <a:prstGeom prst="rect">
            <a:avLst/>
          </a:prstGeom>
        </p:spPr>
        <p:txBody>
          <a:bodyPr wrap="square">
            <a:spAutoFit/>
          </a:bodyPr>
          <a:lstStyle/>
          <a:p>
            <a:r>
              <a:rPr lang="en-US" sz="2000" dirty="0"/>
              <a:t>WATSON Sol 1375</a:t>
            </a:r>
          </a:p>
        </p:txBody>
      </p:sp>
      <p:sp>
        <p:nvSpPr>
          <p:cNvPr id="120" name="Rectangle 119">
            <a:extLst>
              <a:ext uri="{FF2B5EF4-FFF2-40B4-BE49-F238E27FC236}">
                <a16:creationId xmlns:a16="http://schemas.microsoft.com/office/drawing/2014/main" id="{87B6B946-1335-FF7F-56EE-057322B1A74B}"/>
              </a:ext>
            </a:extLst>
          </p:cNvPr>
          <p:cNvSpPr/>
          <p:nvPr/>
        </p:nvSpPr>
        <p:spPr>
          <a:xfrm>
            <a:off x="19330882" y="17798351"/>
            <a:ext cx="2151297" cy="400110"/>
          </a:xfrm>
          <a:prstGeom prst="rect">
            <a:avLst/>
          </a:prstGeom>
        </p:spPr>
        <p:txBody>
          <a:bodyPr wrap="square">
            <a:spAutoFit/>
          </a:bodyPr>
          <a:lstStyle/>
          <a:p>
            <a:r>
              <a:rPr lang="en-US" sz="2000" dirty="0"/>
              <a:t>WATSON Sol 1360</a:t>
            </a:r>
          </a:p>
        </p:txBody>
      </p:sp>
      <p:sp>
        <p:nvSpPr>
          <p:cNvPr id="121" name="Rectangle 120">
            <a:extLst>
              <a:ext uri="{FF2B5EF4-FFF2-40B4-BE49-F238E27FC236}">
                <a16:creationId xmlns:a16="http://schemas.microsoft.com/office/drawing/2014/main" id="{67C3F2AF-83EC-1A42-8342-B52C09361CA0}"/>
              </a:ext>
            </a:extLst>
          </p:cNvPr>
          <p:cNvSpPr/>
          <p:nvPr/>
        </p:nvSpPr>
        <p:spPr>
          <a:xfrm>
            <a:off x="19794303" y="24948710"/>
            <a:ext cx="2151297" cy="400110"/>
          </a:xfrm>
          <a:prstGeom prst="rect">
            <a:avLst/>
          </a:prstGeom>
        </p:spPr>
        <p:txBody>
          <a:bodyPr wrap="square">
            <a:spAutoFit/>
          </a:bodyPr>
          <a:lstStyle/>
          <a:p>
            <a:r>
              <a:rPr lang="en-US" sz="2000" dirty="0">
                <a:solidFill>
                  <a:schemeClr val="bg1"/>
                </a:solidFill>
              </a:rPr>
              <a:t>HiRISE</a:t>
            </a:r>
          </a:p>
        </p:txBody>
      </p:sp>
      <p:sp>
        <p:nvSpPr>
          <p:cNvPr id="122" name="Rectangle 121">
            <a:extLst>
              <a:ext uri="{FF2B5EF4-FFF2-40B4-BE49-F238E27FC236}">
                <a16:creationId xmlns:a16="http://schemas.microsoft.com/office/drawing/2014/main" id="{3188CB58-F437-4502-65B2-67AE02FFA50E}"/>
              </a:ext>
            </a:extLst>
          </p:cNvPr>
          <p:cNvSpPr/>
          <p:nvPr/>
        </p:nvSpPr>
        <p:spPr>
          <a:xfrm>
            <a:off x="13975111" y="11926285"/>
            <a:ext cx="2151297" cy="400110"/>
          </a:xfrm>
          <a:prstGeom prst="rect">
            <a:avLst/>
          </a:prstGeom>
        </p:spPr>
        <p:txBody>
          <a:bodyPr wrap="square">
            <a:spAutoFit/>
          </a:bodyPr>
          <a:lstStyle/>
          <a:p>
            <a:r>
              <a:rPr lang="en-US" sz="2000" dirty="0">
                <a:solidFill>
                  <a:schemeClr val="bg1"/>
                </a:solidFill>
              </a:rPr>
              <a:t>HiRISE</a:t>
            </a:r>
          </a:p>
        </p:txBody>
      </p:sp>
      <p:sp>
        <p:nvSpPr>
          <p:cNvPr id="123" name="Rectangle 122">
            <a:extLst>
              <a:ext uri="{FF2B5EF4-FFF2-40B4-BE49-F238E27FC236}">
                <a16:creationId xmlns:a16="http://schemas.microsoft.com/office/drawing/2014/main" id="{5AF170A3-B6FC-2DC6-39C6-5DA7684D2231}"/>
              </a:ext>
            </a:extLst>
          </p:cNvPr>
          <p:cNvSpPr/>
          <p:nvPr/>
        </p:nvSpPr>
        <p:spPr>
          <a:xfrm>
            <a:off x="17558067" y="28553437"/>
            <a:ext cx="2596055" cy="400110"/>
          </a:xfrm>
          <a:prstGeom prst="rect">
            <a:avLst/>
          </a:prstGeom>
        </p:spPr>
        <p:txBody>
          <a:bodyPr wrap="square">
            <a:spAutoFit/>
          </a:bodyPr>
          <a:lstStyle/>
          <a:p>
            <a:r>
              <a:rPr lang="en-US" sz="2000" dirty="0">
                <a:solidFill>
                  <a:schemeClr val="bg1"/>
                </a:solidFill>
              </a:rPr>
              <a:t>ZCAM09515 Sol 1454</a:t>
            </a:r>
          </a:p>
        </p:txBody>
      </p:sp>
      <p:sp>
        <p:nvSpPr>
          <p:cNvPr id="124" name="Rectangle 123">
            <a:extLst>
              <a:ext uri="{FF2B5EF4-FFF2-40B4-BE49-F238E27FC236}">
                <a16:creationId xmlns:a16="http://schemas.microsoft.com/office/drawing/2014/main" id="{38B90808-74B0-8FC4-8558-66E78C80EF59}"/>
              </a:ext>
            </a:extLst>
          </p:cNvPr>
          <p:cNvSpPr/>
          <p:nvPr/>
        </p:nvSpPr>
        <p:spPr>
          <a:xfrm>
            <a:off x="9891413" y="28425918"/>
            <a:ext cx="2596055" cy="400110"/>
          </a:xfrm>
          <a:prstGeom prst="rect">
            <a:avLst/>
          </a:prstGeom>
        </p:spPr>
        <p:txBody>
          <a:bodyPr wrap="square">
            <a:spAutoFit/>
          </a:bodyPr>
          <a:lstStyle/>
          <a:p>
            <a:r>
              <a:rPr lang="en-US" sz="2000" dirty="0">
                <a:solidFill>
                  <a:schemeClr val="bg1"/>
                </a:solidFill>
              </a:rPr>
              <a:t>ZCAM09539 Sol 1473</a:t>
            </a:r>
          </a:p>
        </p:txBody>
      </p:sp>
      <p:sp>
        <p:nvSpPr>
          <p:cNvPr id="127" name="Rectangle 126">
            <a:extLst>
              <a:ext uri="{FF2B5EF4-FFF2-40B4-BE49-F238E27FC236}">
                <a16:creationId xmlns:a16="http://schemas.microsoft.com/office/drawing/2014/main" id="{561F5EBC-2394-1477-299F-256367CCAB1A}"/>
              </a:ext>
            </a:extLst>
          </p:cNvPr>
          <p:cNvSpPr/>
          <p:nvPr/>
        </p:nvSpPr>
        <p:spPr>
          <a:xfrm>
            <a:off x="9970333" y="28340420"/>
            <a:ext cx="1241006" cy="854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TextBox 127">
            <a:extLst>
              <a:ext uri="{FF2B5EF4-FFF2-40B4-BE49-F238E27FC236}">
                <a16:creationId xmlns:a16="http://schemas.microsoft.com/office/drawing/2014/main" id="{B32E3355-84EF-B77F-6127-79CE11D8457C}"/>
              </a:ext>
            </a:extLst>
          </p:cNvPr>
          <p:cNvSpPr txBox="1"/>
          <p:nvPr/>
        </p:nvSpPr>
        <p:spPr>
          <a:xfrm>
            <a:off x="10105622" y="27913958"/>
            <a:ext cx="1025066" cy="461665"/>
          </a:xfrm>
          <a:prstGeom prst="rect">
            <a:avLst/>
          </a:prstGeom>
          <a:noFill/>
        </p:spPr>
        <p:txBody>
          <a:bodyPr wrap="square" rtlCol="0">
            <a:spAutoFit/>
          </a:bodyPr>
          <a:lstStyle/>
          <a:p>
            <a:r>
              <a:rPr lang="en-US" sz="2400" b="1" dirty="0">
                <a:solidFill>
                  <a:schemeClr val="bg1"/>
                </a:solidFill>
              </a:rPr>
              <a:t>50 cm</a:t>
            </a:r>
          </a:p>
        </p:txBody>
      </p:sp>
      <p:sp>
        <p:nvSpPr>
          <p:cNvPr id="137" name="Rectangle 136">
            <a:extLst>
              <a:ext uri="{FF2B5EF4-FFF2-40B4-BE49-F238E27FC236}">
                <a16:creationId xmlns:a16="http://schemas.microsoft.com/office/drawing/2014/main" id="{83F01EA7-7FFA-8D9A-7F09-9AA42E608DFC}"/>
              </a:ext>
            </a:extLst>
          </p:cNvPr>
          <p:cNvSpPr/>
          <p:nvPr/>
        </p:nvSpPr>
        <p:spPr>
          <a:xfrm>
            <a:off x="15418819" y="28718058"/>
            <a:ext cx="950976" cy="745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TextBox 137">
            <a:extLst>
              <a:ext uri="{FF2B5EF4-FFF2-40B4-BE49-F238E27FC236}">
                <a16:creationId xmlns:a16="http://schemas.microsoft.com/office/drawing/2014/main" id="{11BEEEBE-3A5E-F047-2664-443299FB4F1F}"/>
              </a:ext>
            </a:extLst>
          </p:cNvPr>
          <p:cNvSpPr txBox="1"/>
          <p:nvPr/>
        </p:nvSpPr>
        <p:spPr>
          <a:xfrm>
            <a:off x="15459544" y="28340035"/>
            <a:ext cx="1113576" cy="461665"/>
          </a:xfrm>
          <a:prstGeom prst="rect">
            <a:avLst/>
          </a:prstGeom>
          <a:noFill/>
        </p:spPr>
        <p:txBody>
          <a:bodyPr wrap="square" rtlCol="0">
            <a:spAutoFit/>
          </a:bodyPr>
          <a:lstStyle/>
          <a:p>
            <a:r>
              <a:rPr lang="en-US" sz="2400" b="1" dirty="0">
                <a:solidFill>
                  <a:schemeClr val="bg1"/>
                </a:solidFill>
              </a:rPr>
              <a:t>10 cm</a:t>
            </a:r>
          </a:p>
        </p:txBody>
      </p:sp>
      <p:sp>
        <p:nvSpPr>
          <p:cNvPr id="139" name="Rectangle 138">
            <a:extLst>
              <a:ext uri="{FF2B5EF4-FFF2-40B4-BE49-F238E27FC236}">
                <a16:creationId xmlns:a16="http://schemas.microsoft.com/office/drawing/2014/main" id="{243F1A80-D270-0BD6-FC30-701281B5CFB5}"/>
              </a:ext>
            </a:extLst>
          </p:cNvPr>
          <p:cNvSpPr/>
          <p:nvPr/>
        </p:nvSpPr>
        <p:spPr>
          <a:xfrm>
            <a:off x="14369217" y="21102456"/>
            <a:ext cx="320040" cy="789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TextBox 139">
            <a:extLst>
              <a:ext uri="{FF2B5EF4-FFF2-40B4-BE49-F238E27FC236}">
                <a16:creationId xmlns:a16="http://schemas.microsoft.com/office/drawing/2014/main" id="{3DF79378-EBBB-92E1-707E-2B5B1992ECA4}"/>
              </a:ext>
            </a:extLst>
          </p:cNvPr>
          <p:cNvSpPr txBox="1"/>
          <p:nvPr/>
        </p:nvSpPr>
        <p:spPr>
          <a:xfrm>
            <a:off x="14210504" y="20661765"/>
            <a:ext cx="1113576" cy="461665"/>
          </a:xfrm>
          <a:prstGeom prst="rect">
            <a:avLst/>
          </a:prstGeom>
          <a:noFill/>
        </p:spPr>
        <p:txBody>
          <a:bodyPr wrap="square" rtlCol="0">
            <a:spAutoFit/>
          </a:bodyPr>
          <a:lstStyle/>
          <a:p>
            <a:r>
              <a:rPr lang="en-US" sz="2400" b="1" dirty="0">
                <a:solidFill>
                  <a:schemeClr val="bg1"/>
                </a:solidFill>
              </a:rPr>
              <a:t>10 cm</a:t>
            </a:r>
          </a:p>
        </p:txBody>
      </p:sp>
      <p:sp>
        <p:nvSpPr>
          <p:cNvPr id="141" name="Rectangle 140">
            <a:extLst>
              <a:ext uri="{FF2B5EF4-FFF2-40B4-BE49-F238E27FC236}">
                <a16:creationId xmlns:a16="http://schemas.microsoft.com/office/drawing/2014/main" id="{49900ECB-817F-F5A3-EF25-AFB896787DA1}"/>
              </a:ext>
            </a:extLst>
          </p:cNvPr>
          <p:cNvSpPr/>
          <p:nvPr/>
        </p:nvSpPr>
        <p:spPr>
          <a:xfrm>
            <a:off x="16407248" y="14877899"/>
            <a:ext cx="759571" cy="74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2" name="TextBox 141">
            <a:extLst>
              <a:ext uri="{FF2B5EF4-FFF2-40B4-BE49-F238E27FC236}">
                <a16:creationId xmlns:a16="http://schemas.microsoft.com/office/drawing/2014/main" id="{64B2D31C-1A61-EF4E-180D-9D1385E066A0}"/>
              </a:ext>
            </a:extLst>
          </p:cNvPr>
          <p:cNvSpPr txBox="1"/>
          <p:nvPr/>
        </p:nvSpPr>
        <p:spPr>
          <a:xfrm>
            <a:off x="16429282" y="14455818"/>
            <a:ext cx="680971" cy="474505"/>
          </a:xfrm>
          <a:prstGeom prst="rect">
            <a:avLst/>
          </a:prstGeom>
          <a:noFill/>
        </p:spPr>
        <p:txBody>
          <a:bodyPr wrap="square" rtlCol="0">
            <a:spAutoFit/>
          </a:bodyPr>
          <a:lstStyle/>
          <a:p>
            <a:r>
              <a:rPr lang="en-US" sz="2400" b="1" dirty="0">
                <a:solidFill>
                  <a:schemeClr val="bg1"/>
                </a:solidFill>
              </a:rPr>
              <a:t>1 m</a:t>
            </a:r>
          </a:p>
        </p:txBody>
      </p:sp>
    </p:spTree>
    <p:extLst>
      <p:ext uri="{BB962C8B-B14F-4D97-AF65-F5344CB8AC3E}">
        <p14:creationId xmlns:p14="http://schemas.microsoft.com/office/powerpoint/2010/main" val="16655848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3674</TotalTime>
  <Words>963</Words>
  <Application>Microsoft Macintosh PowerPoint</Application>
  <PresentationFormat>Custom</PresentationFormat>
  <Paragraphs>84</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Aptos</vt:lpstr>
      <vt:lpstr>Arial</vt:lpstr>
      <vt:lpstr>Calibri</vt:lpstr>
      <vt:lpstr>Calibri Light</vt:lpstr>
      <vt:lpstr>Helvetica</vt:lpstr>
      <vt:lpstr>Helvetica Neue Thin</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Gwizd, Samantha J (US 3223)</cp:lastModifiedBy>
  <cp:revision>85</cp:revision>
  <dcterms:created xsi:type="dcterms:W3CDTF">2022-08-22T17:05:38Z</dcterms:created>
  <dcterms:modified xsi:type="dcterms:W3CDTF">2025-11-20T23:15:07Z</dcterms:modified>
</cp:coreProperties>
</file>